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285" r:id="rId3"/>
    <p:sldId id="289" r:id="rId4"/>
    <p:sldId id="275" r:id="rId5"/>
    <p:sldId id="287" r:id="rId6"/>
    <p:sldId id="288" r:id="rId7"/>
    <p:sldId id="257" r:id="rId8"/>
    <p:sldId id="259" r:id="rId9"/>
    <p:sldId id="260" r:id="rId10"/>
    <p:sldId id="261" r:id="rId11"/>
    <p:sldId id="262" r:id="rId12"/>
    <p:sldId id="258" r:id="rId13"/>
    <p:sldId id="266" r:id="rId14"/>
    <p:sldId id="276" r:id="rId15"/>
    <p:sldId id="277" r:id="rId16"/>
    <p:sldId id="278" r:id="rId17"/>
    <p:sldId id="270" r:id="rId18"/>
    <p:sldId id="272" r:id="rId19"/>
    <p:sldId id="269" r:id="rId20"/>
    <p:sldId id="271" r:id="rId21"/>
    <p:sldId id="279" r:id="rId22"/>
    <p:sldId id="273" r:id="rId23"/>
    <p:sldId id="280" r:id="rId24"/>
    <p:sldId id="290" r:id="rId25"/>
    <p:sldId id="291" r:id="rId26"/>
    <p:sldId id="267" r:id="rId27"/>
    <p:sldId id="293" r:id="rId28"/>
    <p:sldId id="281" r:id="rId29"/>
    <p:sldId id="282" r:id="rId30"/>
    <p:sldId id="284" r:id="rId31"/>
    <p:sldId id="286" r:id="rId32"/>
    <p:sldId id="292" r:id="rId33"/>
    <p:sldId id="274" r:id="rId34"/>
    <p:sldId id="283"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dirty="0"/>
              <a:t>Étape 1</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C18D24-28EC-4170-AFDE-53145F33D597}" type="datetimeFigureOut">
              <a:rPr lang="fr-FR" smtClean="0"/>
              <a:pPr/>
              <a:t>20/08/2021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dirty="0"/>
              <a:t>10 Avril 2021</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71EA8A-7112-4DCC-B8CE-188B9A68B028}" type="slidenum">
              <a:rPr lang="fr-FR" smtClean="0"/>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dirty="0"/>
              <a:t>Étape 1</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40FBC-6BB8-4B1C-815B-33124006E2EC}" type="datetimeFigureOut">
              <a:rPr lang="fr-FR" smtClean="0"/>
              <a:pPr/>
              <a:t>20/08/2021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dirty="0"/>
              <a:t>10 Avril 2021</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621DB-EC4D-4DBB-89CE-1F2425B29269}" type="slidenum">
              <a:rPr lang="fr-FR" smtClean="0"/>
              <a:pPr/>
              <a:t>‹N°›</a:t>
            </a:fld>
            <a:endParaRPr lang="fr-FR"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pied de page 4"/>
          <p:cNvSpPr>
            <a:spLocks noGrp="1"/>
          </p:cNvSpPr>
          <p:nvPr>
            <p:ph type="ftr" sz="quarter" idx="10"/>
          </p:nvPr>
        </p:nvSpPr>
        <p:spPr/>
        <p:txBody>
          <a:bodyPr/>
          <a:lstStyle/>
          <a:p>
            <a:r>
              <a:rPr lang="fr-FR" dirty="0"/>
              <a:t>10 Avril 2021</a:t>
            </a:r>
          </a:p>
        </p:txBody>
      </p:sp>
      <p:sp>
        <p:nvSpPr>
          <p:cNvPr id="7" name="Espace réservé du numéro de diapositive 6"/>
          <p:cNvSpPr>
            <a:spLocks noGrp="1"/>
          </p:cNvSpPr>
          <p:nvPr>
            <p:ph type="sldNum" sz="quarter" idx="12"/>
          </p:nvPr>
        </p:nvSpPr>
        <p:spPr/>
        <p:txBody>
          <a:bodyPr/>
          <a:lstStyle/>
          <a:p>
            <a:fld id="{70F621DB-EC4D-4DBB-89CE-1F2425B29269}"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r>
              <a:rPr lang="fr-FR" dirty="0"/>
              <a:t>10 Avril 2021</a:t>
            </a:r>
          </a:p>
        </p:txBody>
      </p:sp>
      <p:sp>
        <p:nvSpPr>
          <p:cNvPr id="6" name="Espace réservé du numéro de diapositive 5"/>
          <p:cNvSpPr>
            <a:spLocks noGrp="1"/>
          </p:cNvSpPr>
          <p:nvPr>
            <p:ph type="sldNum" sz="quarter" idx="12"/>
          </p:nvPr>
        </p:nvSpPr>
        <p:spPr/>
        <p:txBody>
          <a:bodyPr/>
          <a:lstStyle/>
          <a:p>
            <a:fld id="{70F621DB-EC4D-4DBB-89CE-1F2425B29269}" type="slidenum">
              <a:rPr lang="fr-FR" smtClean="0"/>
              <a:pPr/>
              <a:t>7</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r>
              <a:rPr lang="fr-FR" dirty="0"/>
              <a:t>10/04/2021</a:t>
            </a:r>
          </a:p>
        </p:txBody>
      </p:sp>
      <p:sp>
        <p:nvSpPr>
          <p:cNvPr id="19" name="Espace réservé du pied de page 18"/>
          <p:cNvSpPr>
            <a:spLocks noGrp="1"/>
          </p:cNvSpPr>
          <p:nvPr>
            <p:ph type="ftr" sz="quarter" idx="11"/>
          </p:nvPr>
        </p:nvSpPr>
        <p:spPr/>
        <p:txBody>
          <a:bodyPr/>
          <a:lstStyle/>
          <a:p>
            <a:r>
              <a:rPr lang="fr-FR" dirty="0"/>
              <a:t>Colloque L.N.B.</a:t>
            </a:r>
          </a:p>
        </p:txBody>
      </p:sp>
      <p:sp>
        <p:nvSpPr>
          <p:cNvPr id="27" name="Espace réservé du numéro de diapositive 26"/>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dirty="0"/>
              <a:t>10/04/2021</a:t>
            </a:r>
          </a:p>
        </p:txBody>
      </p:sp>
      <p:sp>
        <p:nvSpPr>
          <p:cNvPr id="5" name="Espace réservé du pied de page 4"/>
          <p:cNvSpPr>
            <a:spLocks noGrp="1"/>
          </p:cNvSpPr>
          <p:nvPr>
            <p:ph type="ftr" sz="quarter" idx="11"/>
          </p:nvPr>
        </p:nvSpPr>
        <p:spPr/>
        <p:txBody>
          <a:bodyPr/>
          <a:lstStyle/>
          <a:p>
            <a:r>
              <a:rPr lang="fr-FR" dirty="0"/>
              <a:t>Colloque L.N.B.</a:t>
            </a:r>
          </a:p>
        </p:txBody>
      </p:sp>
      <p:sp>
        <p:nvSpPr>
          <p:cNvPr id="6" name="Espace réservé du numéro de diapositive 5"/>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dirty="0"/>
              <a:t>10/04/2021</a:t>
            </a:r>
          </a:p>
        </p:txBody>
      </p:sp>
      <p:sp>
        <p:nvSpPr>
          <p:cNvPr id="5" name="Espace réservé du pied de page 4"/>
          <p:cNvSpPr>
            <a:spLocks noGrp="1"/>
          </p:cNvSpPr>
          <p:nvPr>
            <p:ph type="ftr" sz="quarter" idx="11"/>
          </p:nvPr>
        </p:nvSpPr>
        <p:spPr/>
        <p:txBody>
          <a:bodyPr/>
          <a:lstStyle/>
          <a:p>
            <a:r>
              <a:rPr lang="fr-FR" dirty="0"/>
              <a:t>Colloque L.N.B.</a:t>
            </a:r>
          </a:p>
        </p:txBody>
      </p:sp>
      <p:sp>
        <p:nvSpPr>
          <p:cNvPr id="6" name="Espace réservé du numéro de diapositive 5"/>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dirty="0"/>
              <a:t>10/04/2021</a:t>
            </a:r>
          </a:p>
        </p:txBody>
      </p:sp>
      <p:sp>
        <p:nvSpPr>
          <p:cNvPr id="5" name="Espace réservé du pied de page 4"/>
          <p:cNvSpPr>
            <a:spLocks noGrp="1"/>
          </p:cNvSpPr>
          <p:nvPr>
            <p:ph type="ftr" sz="quarter" idx="11"/>
          </p:nvPr>
        </p:nvSpPr>
        <p:spPr/>
        <p:txBody>
          <a:bodyPr/>
          <a:lstStyle/>
          <a:p>
            <a:r>
              <a:rPr lang="fr-FR" dirty="0"/>
              <a:t>Colloque L.N.B.</a:t>
            </a:r>
          </a:p>
        </p:txBody>
      </p:sp>
      <p:sp>
        <p:nvSpPr>
          <p:cNvPr id="6" name="Espace réservé du numéro de diapositive 5"/>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r>
              <a:rPr lang="fr-FR" dirty="0"/>
              <a:t>10/04/2021</a:t>
            </a:r>
          </a:p>
        </p:txBody>
      </p:sp>
      <p:sp>
        <p:nvSpPr>
          <p:cNvPr id="5" name="Espace réservé du pied de page 4"/>
          <p:cNvSpPr>
            <a:spLocks noGrp="1"/>
          </p:cNvSpPr>
          <p:nvPr>
            <p:ph type="ftr" sz="quarter" idx="11"/>
          </p:nvPr>
        </p:nvSpPr>
        <p:spPr/>
        <p:txBody>
          <a:bodyPr/>
          <a:lstStyle/>
          <a:p>
            <a:r>
              <a:rPr lang="fr-FR" dirty="0"/>
              <a:t>Colloque L.N.B.</a:t>
            </a:r>
          </a:p>
        </p:txBody>
      </p:sp>
      <p:sp>
        <p:nvSpPr>
          <p:cNvPr id="6" name="Espace réservé du numéro de diapositive 5"/>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r>
              <a:rPr lang="fr-FR" dirty="0"/>
              <a:t>10/04/2021</a:t>
            </a:r>
          </a:p>
        </p:txBody>
      </p:sp>
      <p:sp>
        <p:nvSpPr>
          <p:cNvPr id="6" name="Espace réservé du pied de page 5"/>
          <p:cNvSpPr>
            <a:spLocks noGrp="1"/>
          </p:cNvSpPr>
          <p:nvPr>
            <p:ph type="ftr" sz="quarter" idx="11"/>
          </p:nvPr>
        </p:nvSpPr>
        <p:spPr/>
        <p:txBody>
          <a:bodyPr/>
          <a:lstStyle/>
          <a:p>
            <a:r>
              <a:rPr lang="fr-FR" dirty="0"/>
              <a:t>Colloque L.N.B.</a:t>
            </a:r>
          </a:p>
        </p:txBody>
      </p:sp>
      <p:sp>
        <p:nvSpPr>
          <p:cNvPr id="7" name="Espace réservé du numéro de diapositive 6"/>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r>
              <a:rPr lang="fr-FR" dirty="0"/>
              <a:t>10/04/2021</a:t>
            </a:r>
          </a:p>
        </p:txBody>
      </p:sp>
      <p:sp>
        <p:nvSpPr>
          <p:cNvPr id="8" name="Espace réservé du pied de page 7"/>
          <p:cNvSpPr>
            <a:spLocks noGrp="1"/>
          </p:cNvSpPr>
          <p:nvPr>
            <p:ph type="ftr" sz="quarter" idx="11"/>
          </p:nvPr>
        </p:nvSpPr>
        <p:spPr/>
        <p:txBody>
          <a:bodyPr/>
          <a:lstStyle/>
          <a:p>
            <a:r>
              <a:rPr lang="fr-FR" dirty="0"/>
              <a:t>Colloque L.N.B.</a:t>
            </a:r>
          </a:p>
        </p:txBody>
      </p:sp>
      <p:sp>
        <p:nvSpPr>
          <p:cNvPr id="9" name="Espace réservé du numéro de diapositive 8"/>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r>
              <a:rPr lang="fr-FR" dirty="0"/>
              <a:t>10/04/2021</a:t>
            </a:r>
          </a:p>
        </p:txBody>
      </p:sp>
      <p:sp>
        <p:nvSpPr>
          <p:cNvPr id="4" name="Espace réservé du pied de page 3"/>
          <p:cNvSpPr>
            <a:spLocks noGrp="1"/>
          </p:cNvSpPr>
          <p:nvPr>
            <p:ph type="ftr" sz="quarter" idx="11"/>
          </p:nvPr>
        </p:nvSpPr>
        <p:spPr/>
        <p:txBody>
          <a:bodyPr/>
          <a:lstStyle/>
          <a:p>
            <a:r>
              <a:rPr lang="fr-FR" dirty="0"/>
              <a:t>Colloque L.N.B.</a:t>
            </a:r>
          </a:p>
        </p:txBody>
      </p:sp>
      <p:sp>
        <p:nvSpPr>
          <p:cNvPr id="5" name="Espace réservé du numéro de diapositive 4"/>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10/04/2021</a:t>
            </a:r>
          </a:p>
        </p:txBody>
      </p:sp>
      <p:sp>
        <p:nvSpPr>
          <p:cNvPr id="3" name="Espace réservé du pied de page 2"/>
          <p:cNvSpPr>
            <a:spLocks noGrp="1"/>
          </p:cNvSpPr>
          <p:nvPr>
            <p:ph type="ftr" sz="quarter" idx="11"/>
          </p:nvPr>
        </p:nvSpPr>
        <p:spPr/>
        <p:txBody>
          <a:bodyPr/>
          <a:lstStyle/>
          <a:p>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r>
              <a:rPr lang="fr-FR" dirty="0"/>
              <a:t>10/04/2021</a:t>
            </a:r>
          </a:p>
        </p:txBody>
      </p:sp>
      <p:sp>
        <p:nvSpPr>
          <p:cNvPr id="6" name="Espace réservé du pied de page 5"/>
          <p:cNvSpPr>
            <a:spLocks noGrp="1"/>
          </p:cNvSpPr>
          <p:nvPr>
            <p:ph type="ftr" sz="quarter" idx="11"/>
          </p:nvPr>
        </p:nvSpPr>
        <p:spPr/>
        <p:txBody>
          <a:bodyPr/>
          <a:lstStyle/>
          <a:p>
            <a:r>
              <a:rPr lang="fr-FR" dirty="0"/>
              <a:t>Colloque L.N.B.</a:t>
            </a:r>
          </a:p>
        </p:txBody>
      </p:sp>
      <p:sp>
        <p:nvSpPr>
          <p:cNvPr id="7" name="Espace réservé du numéro de diapositive 6"/>
          <p:cNvSpPr>
            <a:spLocks noGrp="1"/>
          </p:cNvSpPr>
          <p:nvPr>
            <p:ph type="sldNum" sz="quarter" idx="12"/>
          </p:nvPr>
        </p:nvSpPr>
        <p:spPr/>
        <p:txBody>
          <a:bodyPr/>
          <a:lstStyle/>
          <a:p>
            <a:fld id="{88FC63B9-B3E2-49CE-83DF-38F01D793B8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10/04/2021</a:t>
            </a:r>
          </a:p>
        </p:txBody>
      </p:sp>
      <p:sp>
        <p:nvSpPr>
          <p:cNvPr id="6" name="Espace réservé du pied de page 5"/>
          <p:cNvSpPr>
            <a:spLocks noGrp="1"/>
          </p:cNvSpPr>
          <p:nvPr>
            <p:ph type="ftr" sz="quarter" idx="11"/>
          </p:nvPr>
        </p:nvSpPr>
        <p:spPr/>
        <p:txBody>
          <a:bodyPr/>
          <a:lstStyle/>
          <a:p>
            <a:r>
              <a:rPr lang="fr-FR" dirty="0"/>
              <a:t>Colloque L.N.B.</a:t>
            </a: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8FC63B9-B3E2-49CE-83DF-38F01D793B85}"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dirty="0"/>
              <a:t>10/04/2021</a:t>
            </a: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dirty="0"/>
              <a:t>Colloque L.N.B.</a:t>
            </a: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FC63B9-B3E2-49CE-83DF-38F01D793B85}"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8000" dirty="0"/>
              <a:t>Colloque L.N.B</a:t>
            </a:r>
            <a:r>
              <a:rPr lang="fr-FR" dirty="0"/>
              <a:t>.</a:t>
            </a:r>
          </a:p>
        </p:txBody>
      </p:sp>
      <p:sp>
        <p:nvSpPr>
          <p:cNvPr id="3" name="Sous-titre 2"/>
          <p:cNvSpPr>
            <a:spLocks noGrp="1"/>
          </p:cNvSpPr>
          <p:nvPr>
            <p:ph type="subTitle" idx="1"/>
          </p:nvPr>
        </p:nvSpPr>
        <p:spPr/>
        <p:txBody>
          <a:bodyPr>
            <a:normAutofit/>
          </a:bodyPr>
          <a:lstStyle/>
          <a:p>
            <a:r>
              <a:rPr lang="fr-FR" sz="4000" dirty="0"/>
              <a:t>Projet de développement</a:t>
            </a:r>
          </a:p>
        </p:txBody>
      </p:sp>
      <p:pic>
        <p:nvPicPr>
          <p:cNvPr id="9" name="Image 8" descr="C:\Users\WINDOW~1\AppData\Local\Temp\logo billard 11.png"/>
          <p:cNvPicPr/>
          <p:nvPr/>
        </p:nvPicPr>
        <p:blipFill>
          <a:blip r:embed="rId3" cstate="print"/>
          <a:srcRect/>
          <a:stretch>
            <a:fillRect/>
          </a:stretch>
        </p:blipFill>
        <p:spPr bwMode="auto">
          <a:xfrm>
            <a:off x="179512" y="188640"/>
            <a:ext cx="1154430" cy="9044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10</a:t>
            </a:fld>
            <a:endParaRPr lang="fr-FR"/>
          </a:p>
        </p:txBody>
      </p:sp>
      <p:pic>
        <p:nvPicPr>
          <p:cNvPr id="5" name="Image 4" descr="C:\Users\WINDOW~1\AppData\Local\Temp\logo billard 11.png"/>
          <p:cNvPicPr/>
          <p:nvPr/>
        </p:nvPicPr>
        <p:blipFill>
          <a:blip r:embed="rId2" cstate="print"/>
          <a:srcRect/>
          <a:stretch>
            <a:fillRect/>
          </a:stretch>
        </p:blipFill>
        <p:spPr bwMode="auto">
          <a:xfrm>
            <a:off x="107504" y="116632"/>
            <a:ext cx="1154430" cy="904464"/>
          </a:xfrm>
          <a:prstGeom prst="rect">
            <a:avLst/>
          </a:prstGeom>
          <a:noFill/>
          <a:ln w="9525">
            <a:noFill/>
            <a:miter lim="800000"/>
            <a:headEnd/>
            <a:tailEnd/>
          </a:ln>
        </p:spPr>
      </p:pic>
      <p:graphicFrame>
        <p:nvGraphicFramePr>
          <p:cNvPr id="6" name="Tableau 5"/>
          <p:cNvGraphicFramePr>
            <a:graphicFrameLocks noGrp="1"/>
          </p:cNvGraphicFramePr>
          <p:nvPr/>
        </p:nvGraphicFramePr>
        <p:xfrm>
          <a:off x="323527" y="1124740"/>
          <a:ext cx="8280920" cy="5232594"/>
        </p:xfrm>
        <a:graphic>
          <a:graphicData uri="http://schemas.openxmlformats.org/drawingml/2006/table">
            <a:tbl>
              <a:tblPr/>
              <a:tblGrid>
                <a:gridCol w="287455">
                  <a:extLst>
                    <a:ext uri="{9D8B030D-6E8A-4147-A177-3AD203B41FA5}">
                      <a16:colId xmlns:a16="http://schemas.microsoft.com/office/drawing/2014/main" val="20000"/>
                    </a:ext>
                  </a:extLst>
                </a:gridCol>
                <a:gridCol w="2852439">
                  <a:extLst>
                    <a:ext uri="{9D8B030D-6E8A-4147-A177-3AD203B41FA5}">
                      <a16:colId xmlns:a16="http://schemas.microsoft.com/office/drawing/2014/main" val="20001"/>
                    </a:ext>
                  </a:extLst>
                </a:gridCol>
                <a:gridCol w="641247">
                  <a:extLst>
                    <a:ext uri="{9D8B030D-6E8A-4147-A177-3AD203B41FA5}">
                      <a16:colId xmlns:a16="http://schemas.microsoft.com/office/drawing/2014/main" val="20002"/>
                    </a:ext>
                  </a:extLst>
                </a:gridCol>
                <a:gridCol w="4499779">
                  <a:extLst>
                    <a:ext uri="{9D8B030D-6E8A-4147-A177-3AD203B41FA5}">
                      <a16:colId xmlns:a16="http://schemas.microsoft.com/office/drawing/2014/main" val="20003"/>
                    </a:ext>
                  </a:extLst>
                </a:gridCol>
              </a:tblGrid>
              <a:tr h="854471">
                <a:tc>
                  <a:txBody>
                    <a:bodyPr/>
                    <a:lstStyle/>
                    <a:p>
                      <a:pPr algn="l" fontAlgn="b"/>
                      <a:endParaRPr lang="fr-FR" sz="700" b="0" i="0" u="none" strike="noStrike" dirty="0">
                        <a:solidFill>
                          <a:srgbClr val="DD0806"/>
                        </a:solidFill>
                        <a:latin typeface="Calibri"/>
                      </a:endParaRPr>
                    </a:p>
                  </a:txBody>
                  <a:tcPr marL="0" marR="0" marT="0" marB="0" anchor="b">
                    <a:lnL>
                      <a:noFill/>
                    </a:lnL>
                    <a:lnR>
                      <a:noFill/>
                    </a:lnR>
                    <a:lnT>
                      <a:noFill/>
                    </a:lnT>
                    <a:lnB>
                      <a:noFill/>
                    </a:lnB>
                  </a:tcPr>
                </a:tc>
                <a:tc>
                  <a:txBody>
                    <a:bodyPr/>
                    <a:lstStyle/>
                    <a:p>
                      <a:pPr algn="ctr" fontAlgn="ctr"/>
                      <a:r>
                        <a:rPr lang="fr-FR" sz="2800" b="1" i="0" u="none" strike="noStrike" dirty="0">
                          <a:solidFill>
                            <a:srgbClr val="FF8080"/>
                          </a:solidFill>
                          <a:latin typeface="Calibri"/>
                        </a:rPr>
                        <a:t>Évaluation de l'école de billard</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endParaRPr lang="fr-FR" sz="900" b="1"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fr-FR" sz="700" b="1" i="0" u="none" strike="noStrike">
                          <a:solidFill>
                            <a:srgbClr val="DD0806"/>
                          </a:solidFill>
                          <a:latin typeface="Calibri"/>
                        </a:rPr>
                        <a:t>Guide pour remplir votre auto-diagnostic.</a:t>
                      </a:r>
                      <a:br>
                        <a:rPr lang="fr-FR" sz="700" b="1" i="0" u="none" strike="noStrike">
                          <a:solidFill>
                            <a:srgbClr val="DD0806"/>
                          </a:solidFill>
                          <a:latin typeface="Calibri"/>
                        </a:rPr>
                      </a:br>
                      <a:r>
                        <a:rPr lang="fr-FR" sz="700" b="1" i="0" u="none" strike="noStrike">
                          <a:solidFill>
                            <a:srgbClr val="DD0806"/>
                          </a:solidFill>
                          <a:latin typeface="Calibri"/>
                        </a:rPr>
                        <a:t>Il s'agit de mesurer les éléments et les actions qui fondent la qualité des prestations offertes par votre club. Prenez le temps de bien lire chaque ligne et de répondre en vérifiant quelques données parmi vos adhérents ou votre comptabilité.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1" i="0" u="none" strike="noStrike">
                          <a:solidFill>
                            <a:srgbClr val="000000"/>
                          </a:solidFill>
                          <a:latin typeface="Calibri"/>
                        </a:rPr>
                        <a:t>Thèmes et intitulés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0001"/>
                  </a:ext>
                </a:extLst>
              </a:tr>
              <a:tr h="168014">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Découverte initiation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311">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organise un créneau par semaine pour les jeunes.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000000"/>
                          </a:solidFill>
                          <a:latin typeface="Calibri"/>
                        </a:rPr>
                        <a:t>(créneaux entraînement dirigé compris) non = 0, 1 créneau = 2, 2 créneaux horaires et plus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200017">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organise un créneau par semaine  pour les adultes.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(créneaux entraînement dirigé compris) non = 0, 1 créneau = 2, 2 créneaux horaires et plus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17">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Le club organise un créneau par semaine pour les retraités.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(créneaux entraînement dirigé compris) non = 0, 1 créneau = 2, 2 créneaux horaires et plus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5"/>
                  </a:ext>
                </a:extLst>
              </a:tr>
              <a:tr h="200017">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dirty="0">
                          <a:solidFill>
                            <a:srgbClr val="000000"/>
                          </a:solidFill>
                          <a:latin typeface="Calibri"/>
                        </a:rPr>
                        <a:t>Le club organise un créneau par semaine pour les femmes.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a:t>
                      </a:r>
                      <a:r>
                        <a:rPr lang="fr-FR" sz="1000" b="0" i="0" u="none" strike="noStrike" dirty="0">
                          <a:solidFill>
                            <a:srgbClr val="000000"/>
                          </a:solidFill>
                          <a:latin typeface="Calibri"/>
                        </a:rPr>
                        <a:t>créneaux entraînement dirigé compris) non = 0, 1 créneau = 2, 2 créneaux horaires et plus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954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Le club organise un créneau par semaine pour les personnes handicapées.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(créneaux entraînement dirigé compris) non = 0, 1 créneau = 2, 2 créneaux horaires et plus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7"/>
                  </a:ext>
                </a:extLst>
              </a:tr>
              <a:tr h="166414">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FR" sz="700" b="1" i="0" u="none" strike="noStrike">
                          <a:solidFill>
                            <a:srgbClr val="808080"/>
                          </a:solidFill>
                          <a:latin typeface="Calibri"/>
                        </a:rPr>
                        <a:t>Découverte initiation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8"/>
                  </a:ext>
                </a:extLst>
              </a:tr>
              <a:tr h="17601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Perfectionnement - entraînement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dirty="0">
                          <a:solidFill>
                            <a:srgbClr val="00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dirty="0">
                          <a:solidFill>
                            <a:srgbClr val="000000"/>
                          </a:solidFill>
                          <a:latin typeface="Calibri"/>
                        </a:rPr>
                        <a:t>Le club organise un créneau par semaine pour les jeunes.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1 créneau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0"/>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organise un créneau par semaine  pour les adultes.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1 créneau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6414">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FR" sz="700" b="1" i="0" u="none" strike="noStrike">
                          <a:solidFill>
                            <a:srgbClr val="808080"/>
                          </a:solidFill>
                          <a:latin typeface="Calibri"/>
                        </a:rPr>
                        <a:t>Perfectionnement entraînement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Effectif et niveau de l'encadrement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dirty="0">
                          <a:solidFill>
                            <a:srgbClr val="000000"/>
                          </a:solidFill>
                          <a:latin typeface="Calibri"/>
                        </a:rPr>
                        <a:t>Le club compte dans ses adhérents des animateurs (CFA).</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2 points par animateurs (maximum 8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4"/>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compte dans ses adhérents des initiateurs DFI.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4 points par initiateur (maximum 8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a:solidFill>
                            <a:srgbClr val="000000"/>
                          </a:solidFill>
                          <a:latin typeface="Calibri"/>
                        </a:rPr>
                        <a:t>Le club compte dans ses adhérents des moniteurs d'État.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8 points pour un moniteur d'État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6"/>
                  </a:ext>
                </a:extLst>
              </a:tr>
              <a:tr h="25602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solidFill>
                            <a:srgbClr val="000000"/>
                          </a:solidFill>
                          <a:latin typeface="Calibri"/>
                        </a:rPr>
                        <a:t>1 ou plusieurs compétiteurs du club ont participé à des stages fédéraux, de ligue ou de 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5954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a:solidFill>
                            <a:srgbClr val="000000"/>
                          </a:solidFill>
                          <a:latin typeface="Calibri"/>
                        </a:rPr>
                        <a:t>Le club a eu recours à des moniteurs d'État extérieurs ces deux dernières années.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8"/>
                  </a:ext>
                </a:extLst>
              </a:tr>
              <a:tr h="17601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FR" sz="700" b="1" i="0" u="none" strike="noStrike">
                          <a:solidFill>
                            <a:srgbClr val="808080"/>
                          </a:solidFill>
                          <a:latin typeface="Calibri"/>
                        </a:rPr>
                        <a:t>Effectif et niveau d'encadrement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9"/>
                  </a:ext>
                </a:extLst>
              </a:tr>
              <a:tr h="17601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Nombre de participants à l'école de billard.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21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Proportion des adhérents participant à l'école.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a:solidFill>
                            <a:srgbClr val="000000"/>
                          </a:solidFill>
                          <a:latin typeface="Calibri"/>
                        </a:rPr>
                        <a:t>- de 15  % = 0, entre 15 et 30 % = 4 ,  + de 30 %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0017">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fr-FR" sz="700" b="0" i="0" u="none" strike="noStrike">
                          <a:solidFill>
                            <a:srgbClr val="000000"/>
                          </a:solidFill>
                          <a:latin typeface="Calibri"/>
                        </a:rPr>
                        <a:t>La proportion de jeunes participant à l'école.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500" b="0" i="0" u="none" strike="noStrike" dirty="0">
                          <a:solidFill>
                            <a:srgbClr val="000000"/>
                          </a:solidFill>
                          <a:latin typeface="Calibri"/>
                        </a:rPr>
                        <a:t>- de 50 % = 0, plus de 50 %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a:xfrm>
            <a:off x="2699792" y="6381328"/>
            <a:ext cx="3352800" cy="365125"/>
          </a:xfrm>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11</a:t>
            </a:fld>
            <a:endParaRPr lang="fr-FR"/>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graphicFrame>
        <p:nvGraphicFramePr>
          <p:cNvPr id="6" name="Tableau 5"/>
          <p:cNvGraphicFramePr>
            <a:graphicFrameLocks noGrp="1"/>
          </p:cNvGraphicFramePr>
          <p:nvPr/>
        </p:nvGraphicFramePr>
        <p:xfrm>
          <a:off x="467544" y="1052731"/>
          <a:ext cx="7848872" cy="5296196"/>
        </p:xfrm>
        <a:graphic>
          <a:graphicData uri="http://schemas.openxmlformats.org/drawingml/2006/table">
            <a:tbl>
              <a:tblPr/>
              <a:tblGrid>
                <a:gridCol w="254971">
                  <a:extLst>
                    <a:ext uri="{9D8B030D-6E8A-4147-A177-3AD203B41FA5}">
                      <a16:colId xmlns:a16="http://schemas.microsoft.com/office/drawing/2014/main" val="20000"/>
                    </a:ext>
                  </a:extLst>
                </a:gridCol>
                <a:gridCol w="3110652">
                  <a:extLst>
                    <a:ext uri="{9D8B030D-6E8A-4147-A177-3AD203B41FA5}">
                      <a16:colId xmlns:a16="http://schemas.microsoft.com/office/drawing/2014/main" val="20001"/>
                    </a:ext>
                  </a:extLst>
                </a:gridCol>
                <a:gridCol w="616182">
                  <a:extLst>
                    <a:ext uri="{9D8B030D-6E8A-4147-A177-3AD203B41FA5}">
                      <a16:colId xmlns:a16="http://schemas.microsoft.com/office/drawing/2014/main" val="20002"/>
                    </a:ext>
                  </a:extLst>
                </a:gridCol>
                <a:gridCol w="3867067">
                  <a:extLst>
                    <a:ext uri="{9D8B030D-6E8A-4147-A177-3AD203B41FA5}">
                      <a16:colId xmlns:a16="http://schemas.microsoft.com/office/drawing/2014/main" val="20003"/>
                    </a:ext>
                  </a:extLst>
                </a:gridCol>
              </a:tblGrid>
              <a:tr h="890385">
                <a:tc>
                  <a:txBody>
                    <a:bodyPr/>
                    <a:lstStyle/>
                    <a:p>
                      <a:pPr algn="l" fontAlgn="b"/>
                      <a:endParaRPr lang="fr-FR" sz="700" b="0" i="0" u="none" strike="noStrike" dirty="0">
                        <a:solidFill>
                          <a:srgbClr val="DD0806"/>
                        </a:solidFill>
                        <a:latin typeface="Calibri"/>
                      </a:endParaRPr>
                    </a:p>
                  </a:txBody>
                  <a:tcPr marL="0" marR="0" marT="0" marB="0" anchor="b">
                    <a:lnL>
                      <a:noFill/>
                    </a:lnL>
                    <a:lnR>
                      <a:noFill/>
                    </a:lnR>
                    <a:lnT>
                      <a:noFill/>
                    </a:lnT>
                    <a:lnB>
                      <a:noFill/>
                    </a:lnB>
                  </a:tcPr>
                </a:tc>
                <a:tc>
                  <a:txBody>
                    <a:bodyPr/>
                    <a:lstStyle/>
                    <a:p>
                      <a:pPr algn="ctr" fontAlgn="ctr"/>
                      <a:r>
                        <a:rPr lang="fr-FR" sz="2800" b="1" i="0" u="none" strike="noStrike" dirty="0">
                          <a:solidFill>
                            <a:srgbClr val="FF8080"/>
                          </a:solidFill>
                          <a:latin typeface="Calibri"/>
                        </a:rPr>
                        <a:t>Evaluation de votre communication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900000"/>
                    </a:solidFill>
                  </a:tcPr>
                </a:tc>
                <a:tc>
                  <a:txBody>
                    <a:bodyPr/>
                    <a:lstStyle/>
                    <a:p>
                      <a:pPr algn="l" fontAlgn="ctr"/>
                      <a:r>
                        <a:rPr lang="fr-FR" sz="1100" b="1" i="0" u="none" strike="noStrike">
                          <a:solidFill>
                            <a:srgbClr val="FF808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fr-FR" sz="700" b="1" i="0" u="none" strike="noStrike">
                          <a:solidFill>
                            <a:srgbClr val="DD0806"/>
                          </a:solidFill>
                          <a:latin typeface="Calibri"/>
                        </a:rPr>
                        <a:t>Guide pour remplir votre auto-diagnostic.</a:t>
                      </a:r>
                      <a:br>
                        <a:rPr lang="fr-FR" sz="700" b="1" i="0" u="none" strike="noStrike">
                          <a:solidFill>
                            <a:srgbClr val="DD0806"/>
                          </a:solidFill>
                          <a:latin typeface="Calibri"/>
                        </a:rPr>
                      </a:br>
                      <a:r>
                        <a:rPr lang="fr-FR" sz="700" b="1" i="0" u="none" strike="noStrike">
                          <a:solidFill>
                            <a:srgbClr val="DD0806"/>
                          </a:solidFill>
                          <a:latin typeface="Calibri"/>
                        </a:rPr>
                        <a:t>Il s'agit de mesurer les éléments et les actions qui fondent la qualité des prestations offertes par votre club. Prenez le temps de bien lire chaque ligne et de répondre en vérifiant quelques données parmi vos adhérents ou votre comptabilité.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6748">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1" i="0" u="none" strike="noStrike">
                          <a:solidFill>
                            <a:srgbClr val="000000"/>
                          </a:solidFill>
                          <a:latin typeface="Calibri"/>
                        </a:rPr>
                        <a:t>Thèmes et intitulés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0001"/>
                  </a:ext>
                </a:extLst>
              </a:tr>
              <a:tr h="17507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1" i="0" u="none" strike="noStrike" dirty="0">
                          <a:solidFill>
                            <a:srgbClr val="FF8080"/>
                          </a:solidFill>
                          <a:latin typeface="Calibri"/>
                        </a:rPr>
                        <a:t>Visibilité de votre club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Note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424">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est bien signalé (panneau directionnel ou vue sur rue).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oui = 4 points, non =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424">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L'enseigne du club est bien visible.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moins de 1 m² = 0, plus de 1 m²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4"/>
                  </a:ext>
                </a:extLst>
              </a:tr>
              <a:tr h="208424">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L'enseigne du club est éclairée.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oui = 4 points, non = 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424">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logo du club a été réalisé par un professionnel.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000000"/>
                          </a:solidFill>
                          <a:latin typeface="Calibri"/>
                        </a:rPr>
                        <a:t>Dans les 3 dernières années = 4 points,  dans les 10 dernières années = 2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6"/>
                  </a:ext>
                </a:extLst>
              </a:tr>
              <a:tr h="270450">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dispose de tracts, de dépliants, composés et imprimés par un professionnel.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oui = 4, non = 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3409">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FR" sz="700" b="1" i="0" u="none" strike="noStrike">
                          <a:solidFill>
                            <a:srgbClr val="808080"/>
                          </a:solidFill>
                          <a:latin typeface="Calibri"/>
                        </a:rPr>
                        <a:t>Visibilité  de votre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8"/>
                  </a:ext>
                </a:extLst>
              </a:tr>
              <a:tr h="175075">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Notoriété et promotion locale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solidFill>
                            <a:srgbClr val="FF0000"/>
                          </a:solidFill>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8424">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latin typeface="Calibri"/>
                        </a:rPr>
                        <a:t>Nombre de manifestations de promotion locale dans l'année.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0" i="0" u="none" strike="noStrike" dirty="0">
                          <a:solidFill>
                            <a:srgbClr val="000000"/>
                          </a:solidFill>
                          <a:latin typeface="Calibri"/>
                        </a:rPr>
                        <a:t>1 et + = 4 (journées portes ouvertes, forum associatif, open, tournoi primé,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8424">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Nombre d'article(s) de presse paru(s) dans l'année.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000000"/>
                          </a:solidFill>
                          <a:latin typeface="Calibri"/>
                        </a:rPr>
                        <a:t>plus de 3 = 2 points, plus de 5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1"/>
                  </a:ext>
                </a:extLst>
              </a:tr>
              <a:tr h="208424">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Nombre de flyers distribués dans l'année.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plus de 1000 = 2, plus de 5000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8424">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dirty="0">
                          <a:solidFill>
                            <a:srgbClr val="000000"/>
                          </a:solidFill>
                          <a:latin typeface="Calibri"/>
                        </a:rPr>
                        <a:t>Nombre de contact(s) avec les élus municipaux ou territoriaux.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000000"/>
                          </a:solidFill>
                          <a:latin typeface="Calibri"/>
                        </a:rPr>
                        <a:t>(rendez-vous ou visites) plus de 2 = 2 points, plus de 4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3"/>
                  </a:ext>
                </a:extLst>
              </a:tr>
              <a:tr h="208424">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Avez-vous un site internet mis à jour au cours des 30 derniers jours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oui = 4 points, non =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0450">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Êtes-vous présent sur les réseaux sociaux ou diffusez-vous des images en live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000000"/>
                          </a:solidFill>
                          <a:latin typeface="Calibri"/>
                        </a:rPr>
                        <a:t>oui = 4 points, non =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5"/>
                  </a:ext>
                </a:extLst>
              </a:tr>
              <a:tr h="300130">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Nombre de mails d'information envoyés dans l'année (X par le nombre de destinataires).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plus de 300 = 2 points, plus de 2000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5075">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fr-FR" sz="700" b="1" i="0" u="none" strike="noStrike" dirty="0">
                          <a:solidFill>
                            <a:srgbClr val="808080"/>
                          </a:solidFill>
                          <a:latin typeface="Calibri"/>
                        </a:rPr>
                        <a:t>Notoriété et promotion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dirty="0">
                          <a:solidFill>
                            <a:srgbClr val="FFFFFF"/>
                          </a:solidFill>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7"/>
                  </a:ext>
                </a:extLst>
              </a:tr>
              <a:tr h="208424">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1" i="0" u="none" strike="noStrike" dirty="0">
                          <a:solidFill>
                            <a:srgbClr val="FF8080"/>
                          </a:solidFill>
                          <a:latin typeface="Calibri"/>
                        </a:rPr>
                        <a:t>Qualité de l'accueil dans le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8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3455">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600" b="0" i="0" u="none" strike="noStrike" dirty="0">
                          <a:solidFill>
                            <a:srgbClr val="000000"/>
                          </a:solidFill>
                          <a:latin typeface="Calibri"/>
                        </a:rPr>
                        <a:t>La documentation (flyers, bulletins d'inscription, programmes d'activités) est-elle toujours disponible et dans un endroit accessible et connu de tous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000000"/>
                          </a:solidFill>
                          <a:latin typeface="Calibri"/>
                        </a:rPr>
                        <a:t>oui = 4 points, non =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0088">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Est-il proposé au futur adhérent un essai gratuit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000000"/>
                          </a:solidFill>
                          <a:latin typeface="Calibri"/>
                        </a:rPr>
                        <a:t>oui = 4 points, non =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12</a:t>
            </a:fld>
            <a:endParaRPr lang="fr-FR" dirty="0"/>
          </a:p>
        </p:txBody>
      </p:sp>
      <p:graphicFrame>
        <p:nvGraphicFramePr>
          <p:cNvPr id="7" name="Tableau 6"/>
          <p:cNvGraphicFramePr>
            <a:graphicFrameLocks noGrp="1"/>
          </p:cNvGraphicFramePr>
          <p:nvPr/>
        </p:nvGraphicFramePr>
        <p:xfrm>
          <a:off x="323528" y="980728"/>
          <a:ext cx="3816425" cy="5420019"/>
        </p:xfrm>
        <a:graphic>
          <a:graphicData uri="http://schemas.openxmlformats.org/drawingml/2006/table">
            <a:tbl>
              <a:tblPr/>
              <a:tblGrid>
                <a:gridCol w="274070">
                  <a:extLst>
                    <a:ext uri="{9D8B030D-6E8A-4147-A177-3AD203B41FA5}">
                      <a16:colId xmlns:a16="http://schemas.microsoft.com/office/drawing/2014/main" val="20000"/>
                    </a:ext>
                  </a:extLst>
                </a:gridCol>
                <a:gridCol w="424808">
                  <a:extLst>
                    <a:ext uri="{9D8B030D-6E8A-4147-A177-3AD203B41FA5}">
                      <a16:colId xmlns:a16="http://schemas.microsoft.com/office/drawing/2014/main" val="20001"/>
                    </a:ext>
                  </a:extLst>
                </a:gridCol>
                <a:gridCol w="383698">
                  <a:extLst>
                    <a:ext uri="{9D8B030D-6E8A-4147-A177-3AD203B41FA5}">
                      <a16:colId xmlns:a16="http://schemas.microsoft.com/office/drawing/2014/main" val="20002"/>
                    </a:ext>
                  </a:extLst>
                </a:gridCol>
                <a:gridCol w="644065">
                  <a:extLst>
                    <a:ext uri="{9D8B030D-6E8A-4147-A177-3AD203B41FA5}">
                      <a16:colId xmlns:a16="http://schemas.microsoft.com/office/drawing/2014/main" val="20003"/>
                    </a:ext>
                  </a:extLst>
                </a:gridCol>
                <a:gridCol w="445363">
                  <a:extLst>
                    <a:ext uri="{9D8B030D-6E8A-4147-A177-3AD203B41FA5}">
                      <a16:colId xmlns:a16="http://schemas.microsoft.com/office/drawing/2014/main" val="20004"/>
                    </a:ext>
                  </a:extLst>
                </a:gridCol>
                <a:gridCol w="465919">
                  <a:extLst>
                    <a:ext uri="{9D8B030D-6E8A-4147-A177-3AD203B41FA5}">
                      <a16:colId xmlns:a16="http://schemas.microsoft.com/office/drawing/2014/main" val="20005"/>
                    </a:ext>
                  </a:extLst>
                </a:gridCol>
                <a:gridCol w="589251">
                  <a:extLst>
                    <a:ext uri="{9D8B030D-6E8A-4147-A177-3AD203B41FA5}">
                      <a16:colId xmlns:a16="http://schemas.microsoft.com/office/drawing/2014/main" val="20006"/>
                    </a:ext>
                  </a:extLst>
                </a:gridCol>
                <a:gridCol w="589251">
                  <a:extLst>
                    <a:ext uri="{9D8B030D-6E8A-4147-A177-3AD203B41FA5}">
                      <a16:colId xmlns:a16="http://schemas.microsoft.com/office/drawing/2014/main" val="20007"/>
                    </a:ext>
                  </a:extLst>
                </a:gridCol>
              </a:tblGrid>
              <a:tr h="201568">
                <a:tc>
                  <a:txBody>
                    <a:bodyPr/>
                    <a:lstStyle/>
                    <a:p>
                      <a:pPr algn="l" fontAlgn="ctr"/>
                      <a:endParaRPr lang="fr-FR" sz="5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l" fontAlgn="b"/>
                      <a:endParaRPr lang="fr-FR" sz="500" b="0" i="0" u="none" strike="noStrike" dirty="0">
                        <a:solidFill>
                          <a:srgbClr val="000000"/>
                        </a:solidFill>
                        <a:latin typeface="Arial"/>
                      </a:endParaRPr>
                    </a:p>
                  </a:txBody>
                  <a:tcPr marL="0" marR="0" marT="0" marB="0" anchor="ctr">
                    <a:lnL>
                      <a:noFill/>
                    </a:lnL>
                    <a:lnR>
                      <a:noFill/>
                    </a:lnR>
                    <a:lnT>
                      <a:noFill/>
                    </a:lnT>
                    <a:lnB>
                      <a:noFill/>
                    </a:lnB>
                  </a:tcPr>
                </a:tc>
                <a:tc>
                  <a:txBody>
                    <a:bodyPr/>
                    <a:lstStyle/>
                    <a:p>
                      <a:pPr algn="r" fontAlgn="ctr"/>
                      <a:endParaRPr lang="fr-FR" sz="1100" b="1"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dirty="0">
                        <a:solidFill>
                          <a:srgbClr val="000000"/>
                        </a:solidFill>
                        <a:latin typeface="Arial"/>
                      </a:endParaRPr>
                    </a:p>
                  </a:txBody>
                  <a:tcPr marL="0" marR="0" marT="0" marB="0" anchor="ctr">
                    <a:lnL>
                      <a:noFill/>
                    </a:lnL>
                    <a:lnR>
                      <a:noFill/>
                    </a:lnR>
                    <a:lnT>
                      <a:noFill/>
                    </a:lnT>
                    <a:lnB>
                      <a:noFill/>
                    </a:lnB>
                  </a:tcPr>
                </a:tc>
                <a:tc gridSpan="4">
                  <a:txBody>
                    <a:bodyPr/>
                    <a:lstStyle/>
                    <a:p>
                      <a:pPr algn="ctr" fontAlgn="ctr"/>
                      <a:r>
                        <a:rPr lang="fr-FR" sz="1100" b="1" i="0" u="none" strike="noStrike" dirty="0" err="1">
                          <a:solidFill>
                            <a:srgbClr val="FFFFFF"/>
                          </a:solidFill>
                          <a:latin typeface="Calibri"/>
                        </a:rPr>
                        <a:t>Auto-diagnostic</a:t>
                      </a:r>
                      <a:r>
                        <a:rPr lang="fr-FR" sz="1100" b="1" i="0" u="none" strike="noStrike" dirty="0">
                          <a:solidFill>
                            <a:srgbClr val="FFFFFF"/>
                          </a:solidFill>
                          <a:latin typeface="Calibri"/>
                        </a:rPr>
                        <a:t> approfondi</a:t>
                      </a:r>
                    </a:p>
                  </a:txBody>
                  <a:tcPr marL="0" marR="0" marT="0" marB="0" anchor="ctr">
                    <a:lnL>
                      <a:noFill/>
                    </a:lnL>
                    <a:lnR>
                      <a:noFill/>
                    </a:lnR>
                    <a:lnT>
                      <a:noFill/>
                    </a:lnT>
                    <a:lnB>
                      <a:noFill/>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1725">
                <a:tc>
                  <a:txBody>
                    <a:bodyPr/>
                    <a:lstStyle/>
                    <a:p>
                      <a:pPr algn="l" fontAlgn="ctr"/>
                      <a:endParaRPr lang="fr-FR" sz="500" b="0" i="0" u="none" strike="noStrike">
                        <a:solidFill>
                          <a:srgbClr val="000000"/>
                        </a:solidFill>
                        <a:latin typeface="Arial"/>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dirty="0">
                        <a:solidFill>
                          <a:srgbClr val="000000"/>
                        </a:solidFill>
                        <a:latin typeface="Arial"/>
                      </a:endParaRPr>
                    </a:p>
                  </a:txBody>
                  <a:tcPr marL="0" marR="0" marT="0" marB="0" anchor="ctr">
                    <a:lnL>
                      <a:noFill/>
                    </a:lnL>
                    <a:lnR>
                      <a:noFill/>
                    </a:lnR>
                    <a:lnT>
                      <a:noFill/>
                    </a:lnT>
                    <a:lnB>
                      <a:noFill/>
                    </a:lnB>
                  </a:tcPr>
                </a:tc>
                <a:tc gridSpan="4">
                  <a:txBody>
                    <a:bodyPr/>
                    <a:lstStyle/>
                    <a:p>
                      <a:pPr algn="ctr" fontAlgn="ctr"/>
                      <a:r>
                        <a:rPr lang="fr-FR" sz="1100" b="1" i="0" u="none" strike="noStrike" dirty="0">
                          <a:solidFill>
                            <a:srgbClr val="FFFFFF"/>
                          </a:solidFill>
                          <a:latin typeface="Calibri"/>
                        </a:rPr>
                        <a:t>pour les dirigeants de club</a:t>
                      </a:r>
                    </a:p>
                  </a:txBody>
                  <a:tcPr marL="0" marR="0" marT="0" marB="0" anchor="ctr">
                    <a:lnL>
                      <a:noFill/>
                    </a:lnL>
                    <a:lnR>
                      <a:noFill/>
                    </a:lnR>
                    <a:lnT>
                      <a:noFill/>
                    </a:lnT>
                    <a:lnB>
                      <a:noFill/>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88690">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solidFill>
                            <a:srgbClr val="000000"/>
                          </a:solidFill>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980">
                <a:tc>
                  <a:txBody>
                    <a:bodyPr/>
                    <a:lstStyle/>
                    <a:p>
                      <a:pPr algn="l"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fr-FR" sz="700" b="1" i="0" u="none" strike="noStrike">
                          <a:solidFill>
                            <a:srgbClr val="000000"/>
                          </a:solidFill>
                          <a:latin typeface="Calibri"/>
                        </a:rPr>
                        <a:t>Carte d'identité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105824">
                <a:tc>
                  <a:txBody>
                    <a:bodyPr/>
                    <a:lstStyle/>
                    <a:p>
                      <a:pPr algn="l"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ctr"/>
                      <a:r>
                        <a:rPr lang="fr-FR" sz="500" b="1" i="0" u="none" strike="noStrike">
                          <a:solidFill>
                            <a:srgbClr val="000000"/>
                          </a:solidFill>
                          <a:latin typeface="Calibri"/>
                        </a:rPr>
                        <a:t>Nom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gridSpan="2">
                  <a:txBody>
                    <a:bodyPr/>
                    <a:lstStyle/>
                    <a:p>
                      <a:pPr algn="l"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gridSpan="2">
                  <a:txBody>
                    <a:bodyPr/>
                    <a:lstStyle/>
                    <a:p>
                      <a:pPr algn="r" fontAlgn="ctr"/>
                      <a:r>
                        <a:rPr lang="fr-FR" sz="600" b="1" i="0" u="none" strike="noStrike">
                          <a:solidFill>
                            <a:srgbClr val="000000"/>
                          </a:solidFill>
                          <a:latin typeface="Calibri"/>
                        </a:rPr>
                        <a:t>N° enregistrement Préfecture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a:txBody>
                    <a:bodyPr/>
                    <a:lstStyle/>
                    <a:p>
                      <a:pPr algn="ctr"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05824">
                <a:tc>
                  <a:txBody>
                    <a:bodyPr/>
                    <a:lstStyle/>
                    <a:p>
                      <a:pPr algn="l"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ctr"/>
                      <a:r>
                        <a:rPr lang="fr-FR" sz="500" b="1" i="0" u="none" strike="noStrike">
                          <a:solidFill>
                            <a:srgbClr val="000000"/>
                          </a:solidFill>
                          <a:latin typeface="Calibri"/>
                        </a:rPr>
                        <a:t>Adresse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gridSpan="5">
                  <a:txBody>
                    <a:bodyPr/>
                    <a:lstStyle/>
                    <a:p>
                      <a:pPr algn="l"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105824">
                <a:tc>
                  <a:txBody>
                    <a:bodyPr/>
                    <a:lstStyle/>
                    <a:p>
                      <a:pPr algn="l"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ctr"/>
                      <a:r>
                        <a:rPr lang="fr-FR" sz="500" b="1" i="0" u="none" strike="noStrike">
                          <a:solidFill>
                            <a:srgbClr val="000000"/>
                          </a:solidFill>
                          <a:latin typeface="Calibri"/>
                        </a:rPr>
                        <a:t>Ligue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gridSpan="2">
                  <a:txBody>
                    <a:bodyPr/>
                    <a:lstStyle/>
                    <a:p>
                      <a:pPr algn="l"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gridSpan="2">
                  <a:txBody>
                    <a:bodyPr/>
                    <a:lstStyle/>
                    <a:p>
                      <a:pPr algn="r" fontAlgn="ctr"/>
                      <a:r>
                        <a:rPr lang="fr-FR" sz="600" b="1" i="0" u="none" strike="noStrike">
                          <a:solidFill>
                            <a:srgbClr val="000000"/>
                          </a:solidFill>
                          <a:latin typeface="Calibri"/>
                        </a:rPr>
                        <a:t>Date de dépôt des statuts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a:txBody>
                    <a:bodyPr/>
                    <a:lstStyle/>
                    <a:p>
                      <a:pPr algn="ctr"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05824">
                <a:tc>
                  <a:txBody>
                    <a:bodyPr/>
                    <a:lstStyle/>
                    <a:p>
                      <a:pPr algn="l"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ctr"/>
                      <a:r>
                        <a:rPr lang="fr-FR" sz="500" b="1" i="0" u="none" strike="noStrike">
                          <a:solidFill>
                            <a:srgbClr val="000000"/>
                          </a:solidFill>
                          <a:latin typeface="Calibri"/>
                        </a:rPr>
                        <a:t>Nombre de licenciés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gridSpan="2">
                  <a:txBody>
                    <a:bodyPr/>
                    <a:lstStyle/>
                    <a:p>
                      <a:pPr algn="l"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a:txBody>
                    <a:bodyPr/>
                    <a:lstStyle/>
                    <a:p>
                      <a:pPr algn="r" fontAlgn="ctr"/>
                      <a:r>
                        <a:rPr lang="fr-FR" sz="500" b="1" i="0" u="none" strike="noStrike">
                          <a:solidFill>
                            <a:srgbClr val="000000"/>
                          </a:solidFill>
                          <a:latin typeface="Calibri"/>
                        </a:rPr>
                        <a:t>N° SIRET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gridSpan="2">
                  <a:txBody>
                    <a:bodyPr/>
                    <a:lstStyle/>
                    <a:p>
                      <a:pPr algn="l" fontAlgn="ctr"/>
                      <a:r>
                        <a:rPr lang="fr-FR" sz="5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extLst>
                  <a:ext uri="{0D108BD9-81ED-4DB2-BD59-A6C34878D82A}">
                    <a16:rowId xmlns:a16="http://schemas.microsoft.com/office/drawing/2014/main" val="10007"/>
                  </a:ext>
                </a:extLst>
              </a:tr>
              <a:tr h="88690">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5824">
                <a:tc>
                  <a:txBody>
                    <a:bodyPr/>
                    <a:lstStyle/>
                    <a:p>
                      <a:pPr algn="l" fontAlgn="ctr"/>
                      <a:endParaRPr lang="fr-FR" sz="5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fr-FR" sz="600" b="1" i="0" u="none" strike="noStrike">
                          <a:solidFill>
                            <a:srgbClr val="000000"/>
                          </a:solidFill>
                          <a:latin typeface="Calibri"/>
                        </a:rPr>
                        <a:t>Nombre de billard par discipline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rowSpan="2" hMerge="1">
                  <a:txBody>
                    <a:bodyPr/>
                    <a:lstStyle/>
                    <a:p>
                      <a:endParaRPr lang="fr-FR"/>
                    </a:p>
                  </a:txBody>
                  <a:tcPr/>
                </a:tc>
                <a:tc>
                  <a:txBody>
                    <a:bodyPr/>
                    <a:lstStyle/>
                    <a:p>
                      <a:pPr algn="ctr" fontAlgn="ctr"/>
                      <a:r>
                        <a:rPr lang="fr-FR" sz="600" b="1" i="0" u="none" strike="noStrike">
                          <a:solidFill>
                            <a:srgbClr val="000000"/>
                          </a:solidFill>
                          <a:latin typeface="Calibri"/>
                        </a:rPr>
                        <a:t>Snooker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600" b="1" i="0" u="none" strike="noStrike">
                          <a:solidFill>
                            <a:srgbClr val="000000"/>
                          </a:solidFill>
                          <a:latin typeface="Calibri"/>
                        </a:rPr>
                        <a:t>Blackball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600" b="1" i="0" u="none" strike="noStrike">
                          <a:solidFill>
                            <a:srgbClr val="000000"/>
                          </a:solidFill>
                          <a:latin typeface="Calibri"/>
                        </a:rPr>
                        <a:t>Américain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600" b="1" i="0" u="none" strike="noStrike">
                          <a:solidFill>
                            <a:srgbClr val="000000"/>
                          </a:solidFill>
                          <a:latin typeface="Calibri"/>
                        </a:rPr>
                        <a:t>Carambole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ctr"/>
                      <a:r>
                        <a:rPr lang="fr-FR" sz="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9"/>
                  </a:ext>
                </a:extLst>
              </a:tr>
              <a:tr h="100933">
                <a:tc>
                  <a:txBody>
                    <a:bodyPr/>
                    <a:lstStyle/>
                    <a:p>
                      <a:pPr algn="l" fontAlgn="ctr"/>
                      <a:endParaRPr lang="fr-FR" sz="5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fr-FR" sz="600" b="1" i="0" u="none" strike="noStrike">
                          <a:solidFill>
                            <a:srgbClr val="000000"/>
                          </a:solidFill>
                          <a:latin typeface="Calibri"/>
                        </a:rPr>
                        <a:t>3,10m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0"/>
                  </a:ext>
                </a:extLst>
              </a:tr>
              <a:tr h="100933">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fr-FR" sz="600" b="1" i="0" u="none" strike="noStrike">
                          <a:solidFill>
                            <a:srgbClr val="000000"/>
                          </a:solidFill>
                          <a:latin typeface="Calibri"/>
                        </a:rPr>
                        <a:t>2,80m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1"/>
                  </a:ext>
                </a:extLst>
              </a:tr>
              <a:tr h="100933">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5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fr-FR" sz="600" b="1" i="0" u="none" strike="noStrike">
                          <a:solidFill>
                            <a:srgbClr val="000000"/>
                          </a:solidFill>
                          <a:latin typeface="Calibri"/>
                        </a:rPr>
                        <a:t>Autres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88690">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1255">
                <a:tc>
                  <a:txBody>
                    <a:bodyPr/>
                    <a:lstStyle/>
                    <a:p>
                      <a:pPr algn="ctr"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fr-FR" sz="700" b="1" i="0" u="none" strike="noStrike">
                          <a:solidFill>
                            <a:srgbClr val="FFFFFF"/>
                          </a:solidFill>
                          <a:latin typeface="Calibri"/>
                        </a:rPr>
                        <a:t>Avertissement : A lire absolument avant d'aller plus loin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4"/>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5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156215">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rowSpan="5" gridSpan="7">
                  <a:txBody>
                    <a:bodyPr/>
                    <a:lstStyle/>
                    <a:p>
                      <a:pPr algn="ctr" fontAlgn="ctr"/>
                      <a:r>
                        <a:rPr lang="fr-FR" sz="500" b="1" i="0" u="none" strike="noStrike" dirty="0">
                          <a:solidFill>
                            <a:srgbClr val="000000"/>
                          </a:solidFill>
                          <a:latin typeface="Calibri"/>
                        </a:rPr>
                        <a:t>Cet </a:t>
                      </a:r>
                      <a:r>
                        <a:rPr lang="fr-FR" sz="500" b="1" i="0" u="none" strike="noStrike" dirty="0" err="1">
                          <a:solidFill>
                            <a:srgbClr val="000000"/>
                          </a:solidFill>
                          <a:latin typeface="Calibri"/>
                        </a:rPr>
                        <a:t>auto-diagnostic</a:t>
                      </a:r>
                      <a:r>
                        <a:rPr lang="fr-FR" sz="500" b="1" i="0" u="none" strike="noStrike" dirty="0">
                          <a:solidFill>
                            <a:srgbClr val="000000"/>
                          </a:solidFill>
                          <a:latin typeface="Calibri"/>
                        </a:rPr>
                        <a:t> est un outil au service des dirigeants de club. Il peut constituer un excellent tableau de bord à remplir une fois par an au moins. Il vous permettra d'identifier </a:t>
                      </a:r>
                      <a:r>
                        <a:rPr lang="fr-FR" sz="500" b="1" i="0" u="none" strike="noStrike" dirty="0" err="1">
                          <a:solidFill>
                            <a:srgbClr val="000000"/>
                          </a:solidFill>
                          <a:latin typeface="Calibri"/>
                        </a:rPr>
                        <a:t>précisémment</a:t>
                      </a:r>
                      <a:r>
                        <a:rPr lang="fr-FR" sz="500" b="1" i="0" u="none" strike="noStrike" dirty="0">
                          <a:solidFill>
                            <a:srgbClr val="000000"/>
                          </a:solidFill>
                          <a:latin typeface="Calibri"/>
                        </a:rPr>
                        <a:t> les points à améliorer. Certains points sont faciles à améliorer, d'autres demanderont du temps, l'essentiel est d'être en progression. N'oubliez pas que votre Fédération peut vous apporter son soutien et vous conseiller valablement si vous avez des choix importants à faire. Bon travail.</a:t>
                      </a:r>
                    </a:p>
                  </a:txBody>
                  <a:tcPr marL="0" marR="0" marT="0" marB="0" anchor="ctr">
                    <a:lnL>
                      <a:noFill/>
                    </a:lnL>
                    <a:lnR>
                      <a:noFill/>
                    </a:lnR>
                    <a:lnT>
                      <a:noFill/>
                    </a:lnT>
                    <a:lnB>
                      <a:noFill/>
                    </a:lnB>
                    <a:solidFill>
                      <a:srgbClr val="FFCC00"/>
                    </a:solidFill>
                  </a:tcPr>
                </a:tc>
                <a:tc rowSpan="5" hMerge="1">
                  <a:txBody>
                    <a:bodyPr/>
                    <a:lstStyle/>
                    <a:p>
                      <a:endParaRPr lang="fr-FR"/>
                    </a:p>
                  </a:txBody>
                  <a:tcPr/>
                </a:tc>
                <a:tc rowSpan="5" hMerge="1">
                  <a:txBody>
                    <a:bodyPr/>
                    <a:lstStyle/>
                    <a:p>
                      <a:endParaRPr lang="fr-FR"/>
                    </a:p>
                  </a:txBody>
                  <a:tcPr/>
                </a:tc>
                <a:tc rowSpan="5" hMerge="1">
                  <a:txBody>
                    <a:bodyPr/>
                    <a:lstStyle/>
                    <a:p>
                      <a:endParaRPr lang="fr-FR"/>
                    </a:p>
                  </a:txBody>
                  <a:tcPr/>
                </a:tc>
                <a:tc rowSpan="5" hMerge="1">
                  <a:txBody>
                    <a:bodyPr/>
                    <a:lstStyle/>
                    <a:p>
                      <a:endParaRPr lang="fr-FR"/>
                    </a:p>
                  </a:txBody>
                  <a:tcPr/>
                </a:tc>
                <a:tc rowSpan="5" hMerge="1">
                  <a:txBody>
                    <a:bodyPr/>
                    <a:lstStyle/>
                    <a:p>
                      <a:endParaRPr lang="fr-FR"/>
                    </a:p>
                  </a:txBody>
                  <a:tcPr/>
                </a:tc>
                <a:tc rowSpan="5" hMerge="1">
                  <a:txBody>
                    <a:bodyPr/>
                    <a:lstStyle/>
                    <a:p>
                      <a:endParaRPr lang="fr-FR"/>
                    </a:p>
                  </a:txBody>
                  <a:tcPr/>
                </a:tc>
                <a:extLst>
                  <a:ext uri="{0D108BD9-81ED-4DB2-BD59-A6C34878D82A}">
                    <a16:rowId xmlns:a16="http://schemas.microsoft.com/office/drawing/2014/main" val="10016"/>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7"/>
                  </a:ext>
                </a:extLst>
              </a:tr>
              <a:tr h="156215">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8"/>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9"/>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20"/>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21"/>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a:txBody>
                    <a:bodyPr/>
                    <a:lstStyle/>
                    <a:p>
                      <a:pPr algn="ctr" fontAlgn="ctr"/>
                      <a:r>
                        <a:rPr lang="fr-FR" sz="700" b="1" i="0" u="none" strike="noStrike">
                          <a:solidFill>
                            <a:srgbClr val="FFFFFF"/>
                          </a:solidFill>
                          <a:latin typeface="Calibri"/>
                        </a:rPr>
                        <a:t>Description</a:t>
                      </a:r>
                    </a:p>
                  </a:txBody>
                  <a:tcPr marL="0" marR="0" marT="0" marB="0" anchor="ctr">
                    <a:lnL>
                      <a:noFill/>
                    </a:lnL>
                    <a:lnR>
                      <a:noFill/>
                    </a:lnR>
                    <a:lnT>
                      <a:noFill/>
                    </a:lnT>
                    <a:lnB>
                      <a:noFill/>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2"/>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23"/>
                  </a:ext>
                </a:extLst>
              </a:tr>
              <a:tr h="156215">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a:txBody>
                    <a:bodyPr/>
                    <a:lstStyle/>
                    <a:p>
                      <a:pPr algn="ctr" fontAlgn="ctr"/>
                      <a:r>
                        <a:rPr lang="fr-FR" sz="1100" b="1" i="0" u="none" strike="noStrike" dirty="0">
                          <a:solidFill>
                            <a:srgbClr val="000000"/>
                          </a:solidFill>
                          <a:latin typeface="Calibri"/>
                        </a:rPr>
                        <a:t>Le diagnostic se compose de 4 volets distincts :</a:t>
                      </a:r>
                    </a:p>
                  </a:txBody>
                  <a:tcPr marL="0" marR="0" marT="0" marB="0" anchor="ctr">
                    <a:lnL>
                      <a:noFill/>
                    </a:lnL>
                    <a:lnR>
                      <a:noFill/>
                    </a:lnR>
                    <a:lnT>
                      <a:noFill/>
                    </a:lnT>
                    <a:lnB>
                      <a:noFill/>
                    </a:lnB>
                    <a:solidFill>
                      <a:srgbClr val="FFCC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4"/>
                  </a:ext>
                </a:extLst>
              </a:tr>
              <a:tr h="151399">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5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25"/>
                  </a:ext>
                </a:extLst>
              </a:tr>
              <a:tr h="262038">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900" b="0" i="0" u="none" strike="noStrike">
                          <a:solidFill>
                            <a:srgbClr val="000000"/>
                          </a:solidFill>
                          <a:latin typeface="Calibri"/>
                        </a:rPr>
                        <a:t>1a</a:t>
                      </a:r>
                    </a:p>
                  </a:txBody>
                  <a:tcPr marL="0" marR="0" marT="0" marB="0" anchor="ctr">
                    <a:lnL>
                      <a:noFill/>
                    </a:lnL>
                    <a:lnR>
                      <a:noFill/>
                    </a:lnR>
                    <a:lnT>
                      <a:noFill/>
                    </a:lnT>
                    <a:lnB>
                      <a:noFill/>
                    </a:lnB>
                    <a:solidFill>
                      <a:srgbClr val="C0C0C0"/>
                    </a:solidFill>
                  </a:tcPr>
                </a:tc>
                <a:tc gridSpan="6">
                  <a:txBody>
                    <a:bodyPr/>
                    <a:lstStyle/>
                    <a:p>
                      <a:pPr algn="l" fontAlgn="ctr"/>
                      <a:r>
                        <a:rPr lang="fr-FR" sz="1050" b="0" i="0" u="none" strike="noStrike" dirty="0">
                          <a:solidFill>
                            <a:srgbClr val="000000"/>
                          </a:solidFill>
                          <a:latin typeface="Calibri"/>
                        </a:rPr>
                        <a:t>L'évaluation de votre vie associative, de vos ressources financières, physiques et morales, votre matériel et votre salle essentiellement (onglet "</a:t>
                      </a:r>
                      <a:r>
                        <a:rPr lang="fr-FR" sz="1050" b="0" i="0" u="none" strike="noStrike" dirty="0" err="1">
                          <a:solidFill>
                            <a:srgbClr val="000000"/>
                          </a:solidFill>
                          <a:latin typeface="Calibri"/>
                        </a:rPr>
                        <a:t>eval</a:t>
                      </a:r>
                      <a:r>
                        <a:rPr lang="fr-FR" sz="1050" b="0" i="0" u="none" strike="noStrike" dirty="0">
                          <a:solidFill>
                            <a:srgbClr val="000000"/>
                          </a:solidFill>
                          <a:latin typeface="Calibri"/>
                        </a:rPr>
                        <a:t> vie et salle").</a:t>
                      </a:r>
                    </a:p>
                  </a:txBody>
                  <a:tcPr marL="0" marR="0" marT="0" marB="0" anchor="ctr">
                    <a:lnL>
                      <a:noFill/>
                    </a:lnL>
                    <a:lnR>
                      <a:noFill/>
                    </a:lnR>
                    <a:lnT>
                      <a:noFill/>
                    </a:lnT>
                    <a:lnB>
                      <a:noFill/>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6"/>
                  </a:ext>
                </a:extLst>
              </a:tr>
              <a:tr h="262038">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900" b="0" i="0" u="none" strike="noStrike">
                          <a:solidFill>
                            <a:srgbClr val="000000"/>
                          </a:solidFill>
                          <a:latin typeface="Calibri"/>
                        </a:rPr>
                        <a:t>2b</a:t>
                      </a:r>
                    </a:p>
                  </a:txBody>
                  <a:tcPr marL="0" marR="0" marT="0" marB="0" anchor="ctr">
                    <a:lnL>
                      <a:noFill/>
                    </a:lnL>
                    <a:lnR>
                      <a:noFill/>
                    </a:lnR>
                    <a:lnT>
                      <a:noFill/>
                    </a:lnT>
                    <a:lnB>
                      <a:noFill/>
                    </a:lnB>
                  </a:tcPr>
                </a:tc>
                <a:tc gridSpan="6">
                  <a:txBody>
                    <a:bodyPr/>
                    <a:lstStyle/>
                    <a:p>
                      <a:pPr algn="l" fontAlgn="ctr"/>
                      <a:r>
                        <a:rPr lang="fr-FR" sz="1050" b="0" i="0" u="none" strike="noStrike" dirty="0">
                          <a:solidFill>
                            <a:srgbClr val="000000"/>
                          </a:solidFill>
                          <a:latin typeface="Calibri"/>
                        </a:rPr>
                        <a:t>L'évaluation du niveau sportif de votre club et des efforts de votre club pour progresser sur ce plan (</a:t>
                      </a:r>
                      <a:r>
                        <a:rPr lang="fr-FR" sz="1050" b="0" i="0" u="none" strike="noStrike" dirty="0" err="1">
                          <a:solidFill>
                            <a:srgbClr val="000000"/>
                          </a:solidFill>
                          <a:latin typeface="Calibri"/>
                        </a:rPr>
                        <a:t>onglet"eval</a:t>
                      </a:r>
                      <a:r>
                        <a:rPr lang="fr-FR" sz="1050" b="0" i="0" u="none" strike="noStrike" dirty="0">
                          <a:solidFill>
                            <a:srgbClr val="000000"/>
                          </a:solidFill>
                          <a:latin typeface="Calibri"/>
                        </a:rPr>
                        <a:t> sport").</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7"/>
                  </a:ext>
                </a:extLst>
              </a:tr>
              <a:tr h="262038">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900" b="0" i="0" u="none" strike="noStrike">
                          <a:solidFill>
                            <a:srgbClr val="000000"/>
                          </a:solidFill>
                          <a:latin typeface="Calibri"/>
                        </a:rPr>
                        <a:t>3c</a:t>
                      </a:r>
                    </a:p>
                  </a:txBody>
                  <a:tcPr marL="0" marR="0" marT="0" marB="0" anchor="ctr">
                    <a:lnL>
                      <a:noFill/>
                    </a:lnL>
                    <a:lnR>
                      <a:noFill/>
                    </a:lnR>
                    <a:lnT>
                      <a:noFill/>
                    </a:lnT>
                    <a:lnB>
                      <a:noFill/>
                    </a:lnB>
                    <a:solidFill>
                      <a:srgbClr val="C0C0C0"/>
                    </a:solidFill>
                  </a:tcPr>
                </a:tc>
                <a:tc gridSpan="6">
                  <a:txBody>
                    <a:bodyPr/>
                    <a:lstStyle/>
                    <a:p>
                      <a:pPr algn="l" fontAlgn="ctr"/>
                      <a:r>
                        <a:rPr lang="fr-FR" sz="1050" b="0" i="0" u="none" strike="noStrike" dirty="0">
                          <a:solidFill>
                            <a:srgbClr val="000000"/>
                          </a:solidFill>
                          <a:latin typeface="Calibri"/>
                        </a:rPr>
                        <a:t>L'évaluation de votre école de billard, outil indispensable à la progression de tous, quels que soient leur pratique ou leur âge (</a:t>
                      </a:r>
                      <a:r>
                        <a:rPr lang="fr-FR" sz="1050" b="0" i="0" u="none" strike="noStrike" dirty="0" err="1">
                          <a:solidFill>
                            <a:srgbClr val="000000"/>
                          </a:solidFill>
                          <a:latin typeface="Calibri"/>
                        </a:rPr>
                        <a:t>onglet"eval</a:t>
                      </a:r>
                      <a:r>
                        <a:rPr lang="fr-FR" sz="1050" b="0" i="0" u="none" strike="noStrike" dirty="0">
                          <a:solidFill>
                            <a:srgbClr val="000000"/>
                          </a:solidFill>
                          <a:latin typeface="Calibri"/>
                        </a:rPr>
                        <a:t> école").</a:t>
                      </a:r>
                    </a:p>
                  </a:txBody>
                  <a:tcPr marL="0" marR="0" marT="0" marB="0" anchor="ctr">
                    <a:lnL>
                      <a:noFill/>
                    </a:lnL>
                    <a:lnR>
                      <a:noFill/>
                    </a:lnR>
                    <a:lnT>
                      <a:noFill/>
                    </a:lnT>
                    <a:lnB>
                      <a:noFill/>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8"/>
                  </a:ext>
                </a:extLst>
              </a:tr>
              <a:tr h="262038">
                <a:tc>
                  <a:txBody>
                    <a:bodyPr/>
                    <a:lstStyle/>
                    <a:p>
                      <a:pPr algn="ctr"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900" b="0" i="0" u="none" strike="noStrike">
                          <a:solidFill>
                            <a:srgbClr val="000000"/>
                          </a:solidFill>
                          <a:latin typeface="Calibri"/>
                        </a:rPr>
                        <a:t>4d</a:t>
                      </a:r>
                    </a:p>
                  </a:txBody>
                  <a:tcPr marL="0" marR="0" marT="0" marB="0" anchor="ctr">
                    <a:lnL>
                      <a:noFill/>
                    </a:lnL>
                    <a:lnR>
                      <a:noFill/>
                    </a:lnR>
                    <a:lnT>
                      <a:noFill/>
                    </a:lnT>
                    <a:lnB>
                      <a:noFill/>
                    </a:lnB>
                  </a:tcPr>
                </a:tc>
                <a:tc gridSpan="6">
                  <a:txBody>
                    <a:bodyPr/>
                    <a:lstStyle/>
                    <a:p>
                      <a:pPr algn="l" fontAlgn="ctr"/>
                      <a:r>
                        <a:rPr lang="fr-FR" sz="1050" b="0" i="0" u="none" strike="noStrike" dirty="0">
                          <a:solidFill>
                            <a:srgbClr val="000000"/>
                          </a:solidFill>
                          <a:latin typeface="Calibri"/>
                        </a:rPr>
                        <a:t>L'évaluation de votre communication, qui mettra en évidence votre volonté de développer la pratique du billard sur votre territoire (onglet "</a:t>
                      </a:r>
                      <a:r>
                        <a:rPr lang="fr-FR" sz="1050" b="0" i="0" u="none" strike="noStrike" dirty="0" err="1">
                          <a:solidFill>
                            <a:srgbClr val="000000"/>
                          </a:solidFill>
                          <a:latin typeface="Calibri"/>
                        </a:rPr>
                        <a:t>eval</a:t>
                      </a:r>
                      <a:r>
                        <a:rPr lang="fr-FR" sz="1050" b="0" i="0" u="none" strike="noStrike" dirty="0">
                          <a:solidFill>
                            <a:srgbClr val="000000"/>
                          </a:solidFill>
                          <a:latin typeface="Calibri"/>
                        </a:rPr>
                        <a:t> </a:t>
                      </a:r>
                      <a:r>
                        <a:rPr lang="fr-FR" sz="1050" b="0" i="0" u="none" strike="noStrike" dirty="0" err="1">
                          <a:solidFill>
                            <a:srgbClr val="000000"/>
                          </a:solidFill>
                          <a:latin typeface="Calibri"/>
                        </a:rPr>
                        <a:t>com</a:t>
                      </a:r>
                      <a:r>
                        <a:rPr lang="fr-FR" sz="1050" b="0" i="0" u="none" strike="noStrike" dirty="0">
                          <a:solidFill>
                            <a:srgbClr val="000000"/>
                          </a:solidFill>
                          <a:latin typeface="Calibri"/>
                        </a:rPr>
                        <a:t>").</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9"/>
                  </a:ext>
                </a:extLst>
              </a:tr>
            </a:tbl>
          </a:graphicData>
        </a:graphic>
      </p:graphicFrame>
      <p:pic>
        <p:nvPicPr>
          <p:cNvPr id="9" name="Image 8"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graphicFrame>
        <p:nvGraphicFramePr>
          <p:cNvPr id="10" name="Tableau 9"/>
          <p:cNvGraphicFramePr>
            <a:graphicFrameLocks noGrp="1"/>
          </p:cNvGraphicFramePr>
          <p:nvPr/>
        </p:nvGraphicFramePr>
        <p:xfrm>
          <a:off x="4067944" y="260648"/>
          <a:ext cx="4824536" cy="6366272"/>
        </p:xfrm>
        <a:graphic>
          <a:graphicData uri="http://schemas.openxmlformats.org/drawingml/2006/table">
            <a:tbl>
              <a:tblPr/>
              <a:tblGrid>
                <a:gridCol w="351637">
                  <a:extLst>
                    <a:ext uri="{9D8B030D-6E8A-4147-A177-3AD203B41FA5}">
                      <a16:colId xmlns:a16="http://schemas.microsoft.com/office/drawing/2014/main" val="20000"/>
                    </a:ext>
                  </a:extLst>
                </a:gridCol>
                <a:gridCol w="545037">
                  <a:extLst>
                    <a:ext uri="{9D8B030D-6E8A-4147-A177-3AD203B41FA5}">
                      <a16:colId xmlns:a16="http://schemas.microsoft.com/office/drawing/2014/main" val="20001"/>
                    </a:ext>
                  </a:extLst>
                </a:gridCol>
                <a:gridCol w="492292">
                  <a:extLst>
                    <a:ext uri="{9D8B030D-6E8A-4147-A177-3AD203B41FA5}">
                      <a16:colId xmlns:a16="http://schemas.microsoft.com/office/drawing/2014/main" val="20002"/>
                    </a:ext>
                  </a:extLst>
                </a:gridCol>
                <a:gridCol w="826347">
                  <a:extLst>
                    <a:ext uri="{9D8B030D-6E8A-4147-A177-3AD203B41FA5}">
                      <a16:colId xmlns:a16="http://schemas.microsoft.com/office/drawing/2014/main" val="20003"/>
                    </a:ext>
                  </a:extLst>
                </a:gridCol>
                <a:gridCol w="571410">
                  <a:extLst>
                    <a:ext uri="{9D8B030D-6E8A-4147-A177-3AD203B41FA5}">
                      <a16:colId xmlns:a16="http://schemas.microsoft.com/office/drawing/2014/main" val="20004"/>
                    </a:ext>
                  </a:extLst>
                </a:gridCol>
                <a:gridCol w="597782">
                  <a:extLst>
                    <a:ext uri="{9D8B030D-6E8A-4147-A177-3AD203B41FA5}">
                      <a16:colId xmlns:a16="http://schemas.microsoft.com/office/drawing/2014/main" val="20005"/>
                    </a:ext>
                  </a:extLst>
                </a:gridCol>
                <a:gridCol w="756019">
                  <a:extLst>
                    <a:ext uri="{9D8B030D-6E8A-4147-A177-3AD203B41FA5}">
                      <a16:colId xmlns:a16="http://schemas.microsoft.com/office/drawing/2014/main" val="20006"/>
                    </a:ext>
                  </a:extLst>
                </a:gridCol>
                <a:gridCol w="684012">
                  <a:extLst>
                    <a:ext uri="{9D8B030D-6E8A-4147-A177-3AD203B41FA5}">
                      <a16:colId xmlns:a16="http://schemas.microsoft.com/office/drawing/2014/main" val="20007"/>
                    </a:ext>
                  </a:extLst>
                </a:gridCol>
              </a:tblGrid>
              <a:tr h="254205">
                <a:tc>
                  <a:txBody>
                    <a:bodyPr/>
                    <a:lstStyle/>
                    <a:p>
                      <a:pPr algn="ctr" fontAlgn="ctr"/>
                      <a:endParaRPr lang="fr-FR" sz="1500" b="0" i="0" u="none" strike="noStrike" dirty="0">
                        <a:solidFill>
                          <a:srgbClr val="000000"/>
                        </a:solidFill>
                        <a:latin typeface="Calibri"/>
                      </a:endParaRPr>
                    </a:p>
                  </a:txBody>
                  <a:tcPr marL="0" marR="0" marT="0" marB="0" anchor="ctr">
                    <a:lnL>
                      <a:noFill/>
                    </a:lnL>
                    <a:lnR>
                      <a:noFill/>
                    </a:lnR>
                    <a:lnT>
                      <a:noFill/>
                    </a:lnT>
                    <a:lnB>
                      <a:noFill/>
                    </a:lnB>
                  </a:tcPr>
                </a:tc>
                <a:tc gridSpan="7">
                  <a:txBody>
                    <a:bodyPr/>
                    <a:lstStyle/>
                    <a:p>
                      <a:pPr algn="ctr" fontAlgn="ctr"/>
                      <a:r>
                        <a:rPr lang="fr-FR" sz="1400" b="1" i="0" u="none" strike="noStrike">
                          <a:solidFill>
                            <a:srgbClr val="FFFFFF"/>
                          </a:solidFill>
                          <a:latin typeface="Calibri"/>
                        </a:rPr>
                        <a:t>La meilleure note possible est la note de 4</a:t>
                      </a:r>
                    </a:p>
                  </a:txBody>
                  <a:tcPr marL="0" marR="0" marT="0" marB="0" anchor="ctr">
                    <a:lnL>
                      <a:noFill/>
                    </a:lnL>
                    <a:lnR>
                      <a:noFill/>
                    </a:lnR>
                    <a:lnT>
                      <a:noFill/>
                    </a:lnT>
                    <a:lnB>
                      <a:noFill/>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77843">
                <a:tc>
                  <a:txBody>
                    <a:bodyPr/>
                    <a:lstStyle/>
                    <a:p>
                      <a:pPr algn="ctr" fontAlgn="ctr"/>
                      <a:endParaRPr lang="fr-FR" sz="1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endParaRPr lang="fr-FR" sz="9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492010">
                <a:tc>
                  <a:txBody>
                    <a:bodyPr/>
                    <a:lstStyle/>
                    <a:p>
                      <a:pPr algn="ctr" fontAlgn="ctr"/>
                      <a:endParaRPr lang="fr-FR" sz="1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1500" b="1" i="0" u="none" strike="noStrike" dirty="0">
                          <a:solidFill>
                            <a:srgbClr val="000000"/>
                          </a:solidFill>
                          <a:latin typeface="Calibri"/>
                        </a:rPr>
                        <a:t>1</a:t>
                      </a:r>
                    </a:p>
                  </a:txBody>
                  <a:tcPr marL="0" marR="0" marT="0" marB="0" anchor="ctr">
                    <a:lnL>
                      <a:noFill/>
                    </a:lnL>
                    <a:lnR>
                      <a:noFill/>
                    </a:lnR>
                    <a:lnT>
                      <a:noFill/>
                    </a:lnT>
                    <a:lnB>
                      <a:noFill/>
                    </a:lnB>
                    <a:solidFill>
                      <a:srgbClr val="C0C0C0"/>
                    </a:solidFill>
                  </a:tcPr>
                </a:tc>
                <a:tc gridSpan="6">
                  <a:txBody>
                    <a:bodyPr/>
                    <a:lstStyle/>
                    <a:p>
                      <a:pPr algn="l" fontAlgn="ctr"/>
                      <a:r>
                        <a:rPr lang="fr-FR" sz="1600" b="1" i="0" u="none" strike="noStrike" dirty="0">
                          <a:solidFill>
                            <a:srgbClr val="000000"/>
                          </a:solidFill>
                          <a:latin typeface="Calibri"/>
                        </a:rPr>
                        <a:t>Note entre 3 et 4 : votre club est florissant et prospère, votre niveau sportif est bon voire excellent, les jeunes et les actifs sont nombreux chaque jour à venir s'entrainer. Votre club rayonne, son avenir proche est assuré.</a:t>
                      </a:r>
                    </a:p>
                  </a:txBody>
                  <a:tcPr marL="0" marR="0" marT="0" marB="0" anchor="ctr">
                    <a:lnL>
                      <a:noFill/>
                    </a:lnL>
                    <a:lnR>
                      <a:noFill/>
                    </a:lnR>
                    <a:lnT>
                      <a:noFill/>
                    </a:lnT>
                    <a:lnB>
                      <a:noFill/>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492010">
                <a:tc>
                  <a:txBody>
                    <a:bodyPr/>
                    <a:lstStyle/>
                    <a:p>
                      <a:pPr algn="ctr" fontAlgn="ctr"/>
                      <a:endParaRPr lang="fr-FR" sz="1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1500" b="1" i="0" u="none" strike="noStrike">
                          <a:solidFill>
                            <a:srgbClr val="000000"/>
                          </a:solidFill>
                          <a:latin typeface="Calibri"/>
                        </a:rPr>
                        <a:t>2</a:t>
                      </a:r>
                    </a:p>
                  </a:txBody>
                  <a:tcPr marL="0" marR="0" marT="0" marB="0" anchor="ctr">
                    <a:lnL>
                      <a:noFill/>
                    </a:lnL>
                    <a:lnR>
                      <a:noFill/>
                    </a:lnR>
                    <a:lnT>
                      <a:noFill/>
                    </a:lnT>
                    <a:lnB>
                      <a:noFill/>
                    </a:lnB>
                  </a:tcPr>
                </a:tc>
                <a:tc gridSpan="6">
                  <a:txBody>
                    <a:bodyPr/>
                    <a:lstStyle/>
                    <a:p>
                      <a:pPr algn="l" fontAlgn="ctr"/>
                      <a:r>
                        <a:rPr lang="fr-FR" sz="1600" b="1" i="0" u="none" strike="noStrike" dirty="0">
                          <a:solidFill>
                            <a:srgbClr val="000000"/>
                          </a:solidFill>
                          <a:latin typeface="Calibri"/>
                        </a:rPr>
                        <a:t>Note entre 2,5 et 3 : votre club se porte bien ; cependant certains points restent à améliorer, les notes par thème vous donneront les indications utiles pour constituer votre projet associatif annuel.</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492010">
                <a:tc>
                  <a:txBody>
                    <a:bodyPr/>
                    <a:lstStyle/>
                    <a:p>
                      <a:pPr algn="ctr" fontAlgn="ctr"/>
                      <a:endParaRPr lang="fr-FR" sz="1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1500" b="1" i="0" u="none" strike="noStrike" dirty="0">
                          <a:solidFill>
                            <a:srgbClr val="000000"/>
                          </a:solidFill>
                          <a:latin typeface="Calibri"/>
                        </a:rPr>
                        <a:t>3</a:t>
                      </a:r>
                    </a:p>
                  </a:txBody>
                  <a:tcPr marL="0" marR="0" marT="0" marB="0" anchor="ctr">
                    <a:lnL>
                      <a:noFill/>
                    </a:lnL>
                    <a:lnR>
                      <a:noFill/>
                    </a:lnR>
                    <a:lnT>
                      <a:noFill/>
                    </a:lnT>
                    <a:lnB>
                      <a:noFill/>
                    </a:lnB>
                    <a:solidFill>
                      <a:srgbClr val="C0C0C0"/>
                    </a:solidFill>
                  </a:tcPr>
                </a:tc>
                <a:tc gridSpan="6">
                  <a:txBody>
                    <a:bodyPr/>
                    <a:lstStyle/>
                    <a:p>
                      <a:pPr algn="l" fontAlgn="ctr"/>
                      <a:r>
                        <a:rPr lang="fr-FR" sz="1600" b="1" i="0" u="none" strike="noStrike" dirty="0">
                          <a:solidFill>
                            <a:srgbClr val="000000"/>
                          </a:solidFill>
                          <a:latin typeface="Calibri"/>
                        </a:rPr>
                        <a:t>Note entre 2 et 2,5 : votre club peut progresser valablement sur un certain nombre de points.</a:t>
                      </a:r>
                    </a:p>
                  </a:txBody>
                  <a:tcPr marL="0" marR="0" marT="0" marB="0" anchor="ctr">
                    <a:lnL>
                      <a:noFill/>
                    </a:lnL>
                    <a:lnR>
                      <a:noFill/>
                    </a:lnR>
                    <a:lnT>
                      <a:noFill/>
                    </a:lnT>
                    <a:lnB>
                      <a:noFill/>
                    </a:lnB>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492010">
                <a:tc>
                  <a:txBody>
                    <a:bodyPr/>
                    <a:lstStyle/>
                    <a:p>
                      <a:pPr algn="ctr" fontAlgn="ctr"/>
                      <a:endParaRPr lang="fr-FR" sz="15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ctr" fontAlgn="ctr"/>
                      <a:r>
                        <a:rPr lang="fr-FR" sz="1500" b="1" i="0" u="none" strike="noStrike">
                          <a:solidFill>
                            <a:srgbClr val="000000"/>
                          </a:solidFill>
                          <a:latin typeface="Calibri"/>
                        </a:rPr>
                        <a:t>4</a:t>
                      </a:r>
                    </a:p>
                  </a:txBody>
                  <a:tcPr marL="0" marR="0" marT="0" marB="0" anchor="ctr">
                    <a:lnL>
                      <a:noFill/>
                    </a:lnL>
                    <a:lnR>
                      <a:noFill/>
                    </a:lnR>
                    <a:lnT>
                      <a:noFill/>
                    </a:lnT>
                    <a:lnB>
                      <a:noFill/>
                    </a:lnB>
                  </a:tcPr>
                </a:tc>
                <a:tc gridSpan="6">
                  <a:txBody>
                    <a:bodyPr/>
                    <a:lstStyle/>
                    <a:p>
                      <a:pPr algn="l" fontAlgn="ctr"/>
                      <a:r>
                        <a:rPr lang="fr-FR" sz="1600" b="1" i="0" u="none" strike="noStrike" dirty="0">
                          <a:solidFill>
                            <a:srgbClr val="000000"/>
                          </a:solidFill>
                          <a:latin typeface="Calibri"/>
                        </a:rPr>
                        <a:t>Note inférieure à 2 : vous avez identifié tous les  points que vous pourriez améliorer rapidement afin d'obtenir la moyenne de 2.</a:t>
                      </a:r>
                    </a:p>
                  </a:txBody>
                  <a:tcPr marL="0" marR="0" marT="0"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05004">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gridSpan="7">
                  <a:txBody>
                    <a:bodyPr/>
                    <a:lstStyle/>
                    <a:p>
                      <a:pPr algn="ctr" fontAlgn="ctr"/>
                      <a:r>
                        <a:rPr lang="fr-FR" sz="1200" b="1" i="0" u="none" strike="noStrike">
                          <a:solidFill>
                            <a:srgbClr val="FFFFFF"/>
                          </a:solidFill>
                          <a:latin typeface="Calibri"/>
                        </a:rPr>
                        <a:t>Résultats obtenus par thême et consolidés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r h="15744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9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max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900" b="1" i="0" u="none" strike="noStrike">
                          <a:solidFill>
                            <a:srgbClr val="000000"/>
                          </a:solidFill>
                          <a:latin typeface="Calibri"/>
                        </a:rPr>
                        <a:t>nb de point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gridSpan="2">
                  <a:txBody>
                    <a:bodyPr/>
                    <a:lstStyle/>
                    <a:p>
                      <a:pPr algn="ctr" fontAlgn="ctr"/>
                      <a:r>
                        <a:rPr lang="fr-FR" sz="900" b="1" i="0" u="none" strike="noStrike">
                          <a:solidFill>
                            <a:srgbClr val="000000"/>
                          </a:solidFill>
                          <a:latin typeface="Calibri"/>
                        </a:rPr>
                        <a:t>note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extLst>
                  <a:ext uri="{0D108BD9-81ED-4DB2-BD59-A6C34878D82A}">
                    <a16:rowId xmlns:a16="http://schemas.microsoft.com/office/drawing/2014/main" val="10007"/>
                  </a:ext>
                </a:extLst>
              </a:tr>
              <a:tr h="17220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ctr"/>
                      <a:r>
                        <a:rPr lang="fr-FR" sz="1000" b="1" i="0" u="none" strike="noStrike">
                          <a:solidFill>
                            <a:srgbClr val="000000"/>
                          </a:solidFill>
                          <a:latin typeface="Calibri"/>
                        </a:rPr>
                        <a:t>Évaluation vie et salle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fr-FR" sz="900" b="1"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extLst>
                  <a:ext uri="{0D108BD9-81ED-4DB2-BD59-A6C34878D82A}">
                    <a16:rowId xmlns:a16="http://schemas.microsoft.com/office/drawing/2014/main" val="10008"/>
                  </a:ext>
                </a:extLst>
              </a:tr>
              <a:tr h="17220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ctr"/>
                      <a:r>
                        <a:rPr lang="fr-FR" sz="1000" b="1" i="0" u="none" strike="noStrike">
                          <a:solidFill>
                            <a:srgbClr val="000000"/>
                          </a:solidFill>
                          <a:latin typeface="Calibri"/>
                        </a:rPr>
                        <a:t>Évaluation sportive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fr-FR" sz="900" b="1"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extLst>
                  <a:ext uri="{0D108BD9-81ED-4DB2-BD59-A6C34878D82A}">
                    <a16:rowId xmlns:a16="http://schemas.microsoft.com/office/drawing/2014/main" val="10009"/>
                  </a:ext>
                </a:extLst>
              </a:tr>
              <a:tr h="17220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ctr"/>
                      <a:r>
                        <a:rPr lang="fr-FR" sz="1000" b="1" i="0" u="none" strike="noStrike">
                          <a:solidFill>
                            <a:srgbClr val="000000"/>
                          </a:solidFill>
                          <a:latin typeface="Calibri"/>
                        </a:rPr>
                        <a:t>Évaluation de l'ecole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fr-FR" sz="900" b="1"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extLst>
                  <a:ext uri="{0D108BD9-81ED-4DB2-BD59-A6C34878D82A}">
                    <a16:rowId xmlns:a16="http://schemas.microsoft.com/office/drawing/2014/main" val="10010"/>
                  </a:ext>
                </a:extLst>
              </a:tr>
              <a:tr h="17220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ctr"/>
                      <a:r>
                        <a:rPr lang="fr-FR" sz="1000" b="1" i="0" u="none" strike="noStrike">
                          <a:solidFill>
                            <a:srgbClr val="000000"/>
                          </a:solidFill>
                          <a:latin typeface="Calibri"/>
                        </a:rPr>
                        <a:t>Évaluation de votre communication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fr-FR" sz="900" b="1"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extLst>
                  <a:ext uri="{0D108BD9-81ED-4DB2-BD59-A6C34878D82A}">
                    <a16:rowId xmlns:a16="http://schemas.microsoft.com/office/drawing/2014/main" val="10011"/>
                  </a:ext>
                </a:extLst>
              </a:tr>
              <a:tr h="172203">
                <a:tc>
                  <a:txBody>
                    <a:bodyPr/>
                    <a:lstStyle/>
                    <a:p>
                      <a:pPr algn="l" fontAlgn="ctr"/>
                      <a:r>
                        <a:rPr lang="fr-FR" sz="9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ctr"/>
                      <a:r>
                        <a:rPr lang="fr-FR" sz="900" b="1"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latin typeface="Calibri"/>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fr-FR" sz="9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extLst>
                  <a:ext uri="{0D108BD9-81ED-4DB2-BD59-A6C34878D82A}">
                    <a16:rowId xmlns:a16="http://schemas.microsoft.com/office/drawing/2014/main" val="10012"/>
                  </a:ext>
                </a:extLst>
              </a:tr>
              <a:tr h="144323">
                <a:tc>
                  <a:txBody>
                    <a:bodyPr/>
                    <a:lstStyle/>
                    <a:p>
                      <a:pPr algn="l" fontAlgn="ctr"/>
                      <a:endParaRPr lang="fr-FR" sz="9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Calibri"/>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7805">
                <a:tc>
                  <a:txBody>
                    <a:bodyPr/>
                    <a:lstStyle/>
                    <a:p>
                      <a:pPr algn="l" fontAlgn="ctr"/>
                      <a:r>
                        <a:rPr lang="fr-FR" sz="900" b="0" i="0" u="none" strike="noStrike">
                          <a:solidFill>
                            <a:srgbClr val="000000"/>
                          </a:solidFill>
                          <a:latin typeface="Calibri"/>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r" fontAlgn="ctr"/>
                      <a:r>
                        <a:rPr lang="fr-FR" sz="1400" b="1" i="0" u="none" strike="noStrike" dirty="0">
                          <a:solidFill>
                            <a:srgbClr val="FFFFFF"/>
                          </a:solidFill>
                          <a:latin typeface="Calibri"/>
                        </a:rPr>
                        <a:t>Votre note de diagnostique est de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400" b="1" i="0" u="none" strike="noStrike">
                          <a:solidFill>
                            <a:srgbClr val="FFFFFF"/>
                          </a:solidFill>
                          <a:latin typeface="Calibri"/>
                        </a:rPr>
                        <a:t>0,00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0000"/>
                    </a:solidFill>
                  </a:tcPr>
                </a:tc>
                <a:tc>
                  <a:txBody>
                    <a:bodyPr/>
                    <a:lstStyle/>
                    <a:p>
                      <a:pPr algn="l" fontAlgn="ctr"/>
                      <a:r>
                        <a:rPr lang="fr-FR" sz="1400" b="1" i="0" u="none" strike="noStrike" dirty="0">
                          <a:solidFill>
                            <a:srgbClr val="FF8080"/>
                          </a:solidFill>
                          <a:latin typeface="Calibri"/>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0000"/>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13</a:t>
            </a:fld>
            <a:endParaRPr lang="fr-FR"/>
          </a:p>
        </p:txBody>
      </p:sp>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6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6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 name="ZoneTexte 23"/>
          <p:cNvSpPr txBox="1"/>
          <p:nvPr/>
        </p:nvSpPr>
        <p:spPr>
          <a:xfrm>
            <a:off x="323528" y="1196752"/>
            <a:ext cx="8496944" cy="5047536"/>
          </a:xfrm>
          <a:prstGeom prst="rect">
            <a:avLst/>
          </a:prstGeom>
          <a:noFill/>
        </p:spPr>
        <p:txBody>
          <a:bodyPr wrap="square" rtlCol="0">
            <a:spAutoFit/>
          </a:bodyPr>
          <a:lstStyle/>
          <a:p>
            <a:pPr algn="ctr"/>
            <a:r>
              <a:rPr lang="fr-FR" sz="4400" b="1" u="sng" dirty="0"/>
              <a:t>Établissement d’un projet associatif</a:t>
            </a:r>
          </a:p>
          <a:p>
            <a:endParaRPr lang="fr-FR" dirty="0"/>
          </a:p>
          <a:p>
            <a:endParaRPr lang="fr-FR" dirty="0"/>
          </a:p>
          <a:p>
            <a:pPr algn="ctr"/>
            <a:r>
              <a:rPr lang="fr-FR" sz="3600" b="1" dirty="0"/>
              <a:t>Utiliser le modèle F.F.B.</a:t>
            </a:r>
          </a:p>
          <a:p>
            <a:endParaRPr lang="fr-FR" dirty="0"/>
          </a:p>
          <a:p>
            <a:endParaRPr lang="fr-FR" dirty="0"/>
          </a:p>
          <a:p>
            <a:pPr algn="ctr"/>
            <a:r>
              <a:rPr lang="fr-FR" sz="3600" dirty="0">
                <a:solidFill>
                  <a:srgbClr val="0000FF"/>
                </a:solidFill>
              </a:rPr>
              <a:t>Site F.F.B. → Ressources → Outils pour les clubs → Outils de développement d’un club → cliquer sur le lien modèle</a:t>
            </a:r>
          </a:p>
          <a:p>
            <a:pPr algn="ctr"/>
            <a:endParaRPr lang="fr-FR" dirty="0">
              <a:solidFill>
                <a:srgbClr val="0000FF"/>
              </a:solidFill>
            </a:endParaRPr>
          </a:p>
        </p:txBody>
      </p:sp>
      <p:pic>
        <p:nvPicPr>
          <p:cNvPr id="25" name="Image 2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10" name="ZoneTexte 9"/>
          <p:cNvSpPr txBox="1"/>
          <p:nvPr/>
        </p:nvSpPr>
        <p:spPr>
          <a:xfrm>
            <a:off x="6948264" y="548680"/>
            <a:ext cx="2088232" cy="369332"/>
          </a:xfrm>
          <a:prstGeom prst="rect">
            <a:avLst/>
          </a:prstGeom>
          <a:noFill/>
        </p:spPr>
        <p:txBody>
          <a:bodyPr wrap="square" rtlCol="0">
            <a:spAutoFit/>
          </a:bodyPr>
          <a:lstStyle/>
          <a:p>
            <a:pPr algn="ctr"/>
            <a:r>
              <a:rPr lang="fr-FR" dirty="0">
                <a:solidFill>
                  <a:schemeClr val="accent2">
                    <a:lumMod val="75000"/>
                  </a:schemeClr>
                </a:solidFill>
              </a:rPr>
              <a:t>(Étape 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14</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6" name="Rectangle 5"/>
          <p:cNvSpPr/>
          <p:nvPr/>
        </p:nvSpPr>
        <p:spPr>
          <a:xfrm>
            <a:off x="179512" y="188640"/>
            <a:ext cx="8496944" cy="6093976"/>
          </a:xfrm>
          <a:prstGeom prst="rect">
            <a:avLst/>
          </a:prstGeom>
        </p:spPr>
        <p:txBody>
          <a:bodyPr wrap="square">
            <a:spAutoFit/>
          </a:bodyPr>
          <a:lstStyle/>
          <a:p>
            <a:pPr lvl="0" fontAlgn="base">
              <a:spcBef>
                <a:spcPct val="0"/>
              </a:spcBef>
              <a:spcAft>
                <a:spcPct val="0"/>
              </a:spcAft>
            </a:pPr>
            <a:endParaRPr lang="fr-FR" b="1" dirty="0">
              <a:latin typeface="Calibri" pitchFamily="34" charset="0"/>
              <a:ea typeface="Calibri" pitchFamily="34" charset="0"/>
              <a:cs typeface="Times New Roman" pitchFamily="18" charset="0"/>
            </a:endParaRPr>
          </a:p>
          <a:p>
            <a:pPr lvl="0" fontAlgn="base">
              <a:spcBef>
                <a:spcPct val="0"/>
              </a:spcBef>
              <a:spcAft>
                <a:spcPct val="0"/>
              </a:spcAft>
            </a:pPr>
            <a:endParaRPr lang="fr-FR" b="1" dirty="0">
              <a:latin typeface="Calibri" pitchFamily="34" charset="0"/>
              <a:ea typeface="Calibri" pitchFamily="34" charset="0"/>
              <a:cs typeface="Times New Roman" pitchFamily="18" charset="0"/>
            </a:endParaRPr>
          </a:p>
          <a:p>
            <a:pPr lvl="0" algn="ctr" fontAlgn="base">
              <a:spcBef>
                <a:spcPct val="0"/>
              </a:spcBef>
              <a:spcAft>
                <a:spcPct val="0"/>
              </a:spcAft>
            </a:pPr>
            <a:r>
              <a:rPr lang="fr-FR" sz="4400" b="1" u="sng" dirty="0">
                <a:ea typeface="Calibri" pitchFamily="34" charset="0"/>
                <a:cs typeface="Times New Roman" pitchFamily="18" charset="0"/>
              </a:rPr>
              <a:t>Définition des objectifs </a:t>
            </a:r>
          </a:p>
          <a:p>
            <a:pPr lvl="0" algn="ctr" fontAlgn="base">
              <a:spcBef>
                <a:spcPct val="0"/>
              </a:spcBef>
              <a:spcAft>
                <a:spcPct val="0"/>
              </a:spcAft>
            </a:pPr>
            <a:r>
              <a:rPr lang="fr-FR" sz="4400" b="1" u="sng" dirty="0">
                <a:ea typeface="Calibri" pitchFamily="34" charset="0"/>
                <a:cs typeface="Times New Roman" pitchFamily="18" charset="0"/>
              </a:rPr>
              <a:t>Formalisation des actions</a:t>
            </a:r>
          </a:p>
          <a:p>
            <a:pPr lvl="0" fontAlgn="base">
              <a:spcBef>
                <a:spcPct val="0"/>
              </a:spcBef>
              <a:spcAft>
                <a:spcPct val="0"/>
              </a:spcAft>
            </a:pPr>
            <a:endParaRPr lang="fr-FR" sz="10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1 - Mettre en place un </a:t>
            </a:r>
            <a:r>
              <a:rPr lang="fr-FR" sz="2400" b="1" u="sng" dirty="0">
                <a:solidFill>
                  <a:srgbClr val="0000FF"/>
                </a:solidFill>
                <a:ea typeface="Calibri" pitchFamily="34" charset="0"/>
                <a:cs typeface="Times New Roman" pitchFamily="18" charset="0"/>
              </a:rPr>
              <a:t>système de parrainage</a:t>
            </a:r>
            <a:r>
              <a:rPr lang="fr-FR" sz="2400" b="1" dirty="0">
                <a:ea typeface="Calibri" pitchFamily="34" charset="0"/>
                <a:cs typeface="Times New Roman" pitchFamily="18" charset="0"/>
              </a:rPr>
              <a:t>, permettant d’accueillir de nouveaux adhérents et les fidéliser la saison suivante.</a:t>
            </a:r>
          </a:p>
          <a:p>
            <a:pPr lvl="0" algn="just" fontAlgn="base">
              <a:spcBef>
                <a:spcPct val="0"/>
              </a:spcBef>
              <a:spcAft>
                <a:spcPct val="0"/>
              </a:spcAft>
            </a:pPr>
            <a:endParaRPr lang="fr-FR" sz="800" b="1" dirty="0">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2 - Faire découvrir le billard français aux jeunes en démarchant les écoles, collèges et lycées de Bernay ainsi que les centres de loisirs environnants. </a:t>
            </a:r>
            <a:r>
              <a:rPr lang="fr-FR" sz="2400" b="1" i="1" dirty="0">
                <a:solidFill>
                  <a:srgbClr val="0000FF"/>
                </a:solidFill>
                <a:ea typeface="Calibri" pitchFamily="34" charset="0"/>
                <a:cs typeface="Times New Roman" pitchFamily="18" charset="0"/>
              </a:rPr>
              <a:t>(</a:t>
            </a:r>
            <a:r>
              <a:rPr lang="fr-FR" sz="2400" b="1" i="1" u="sng" dirty="0">
                <a:solidFill>
                  <a:srgbClr val="0000FF"/>
                </a:solidFill>
                <a:ea typeface="Calibri" pitchFamily="34" charset="0"/>
                <a:cs typeface="Times New Roman" pitchFamily="18" charset="0"/>
              </a:rPr>
              <a:t>Signature de conventions</a:t>
            </a:r>
            <a:r>
              <a:rPr lang="fr-FR" sz="2400" b="1" i="1" dirty="0">
                <a:solidFill>
                  <a:srgbClr val="0000FF"/>
                </a:solidFill>
                <a:ea typeface="Calibri" pitchFamily="34" charset="0"/>
                <a:cs typeface="Times New Roman" pitchFamily="18" charset="0"/>
              </a:rPr>
              <a:t>, → Pass Scolaire)</a:t>
            </a:r>
          </a:p>
          <a:p>
            <a:pPr lvl="0" fontAlgn="base">
              <a:spcBef>
                <a:spcPct val="0"/>
              </a:spcBef>
              <a:spcAft>
                <a:spcPct val="0"/>
              </a:spcAft>
            </a:pPr>
            <a:endParaRPr lang="fr-FR" sz="2400" b="1" i="1" dirty="0">
              <a:solidFill>
                <a:srgbClr val="0000FF"/>
              </a:solidFill>
              <a:ea typeface="Calibri" pitchFamily="34" charset="0"/>
              <a:cs typeface="Times New Roman" pitchFamily="18" charset="0"/>
            </a:endParaRPr>
          </a:p>
          <a:p>
            <a:pPr lvl="0" fontAlgn="base">
              <a:spcBef>
                <a:spcPct val="0"/>
              </a:spcBef>
              <a:spcAft>
                <a:spcPct val="0"/>
              </a:spcAft>
            </a:pPr>
            <a:endParaRPr lang="fr-FR" sz="800" b="1" dirty="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p:txBody>
      </p:sp>
      <p:sp>
        <p:nvSpPr>
          <p:cNvPr id="10" name="ZoneTexte 9"/>
          <p:cNvSpPr txBox="1"/>
          <p:nvPr/>
        </p:nvSpPr>
        <p:spPr>
          <a:xfrm>
            <a:off x="6263680" y="476672"/>
            <a:ext cx="2880320" cy="369332"/>
          </a:xfrm>
          <a:prstGeom prst="rect">
            <a:avLst/>
          </a:prstGeom>
          <a:noFill/>
        </p:spPr>
        <p:txBody>
          <a:bodyPr wrap="square" rtlCol="0">
            <a:spAutoFit/>
          </a:bodyPr>
          <a:lstStyle/>
          <a:p>
            <a:pPr algn="ctr"/>
            <a:r>
              <a:rPr lang="fr-FR" dirty="0">
                <a:solidFill>
                  <a:srgbClr val="00B050"/>
                </a:solidFill>
              </a:rPr>
              <a:t>(Étapes </a:t>
            </a:r>
            <a:r>
              <a:rPr lang="fr-FR" dirty="0">
                <a:solidFill>
                  <a:srgbClr val="92D050"/>
                </a:solidFill>
              </a:rPr>
              <a:t>4</a:t>
            </a:r>
            <a:r>
              <a:rPr lang="fr-FR" dirty="0">
                <a:solidFill>
                  <a:srgbClr val="00B050"/>
                </a:solidFill>
              </a:rPr>
              <a:t>, </a:t>
            </a:r>
            <a:r>
              <a:rPr lang="fr-FR" dirty="0">
                <a:solidFill>
                  <a:schemeClr val="accent5">
                    <a:lumMod val="75000"/>
                  </a:schemeClr>
                </a:solidFill>
              </a:rPr>
              <a:t>5)</a:t>
            </a:r>
          </a:p>
        </p:txBody>
      </p:sp>
      <p:sp>
        <p:nvSpPr>
          <p:cNvPr id="8" name="Rectangle 7"/>
          <p:cNvSpPr/>
          <p:nvPr/>
        </p:nvSpPr>
        <p:spPr>
          <a:xfrm>
            <a:off x="179512" y="5445224"/>
            <a:ext cx="8568952" cy="461665"/>
          </a:xfrm>
          <a:prstGeom prst="rect">
            <a:avLst/>
          </a:prstGeom>
        </p:spPr>
        <p:txBody>
          <a:bodyPr wrap="square">
            <a:spAutoFit/>
          </a:bodyPr>
          <a:lstStyle/>
          <a:p>
            <a:pPr lvl="0" fontAlgn="base">
              <a:spcBef>
                <a:spcPct val="0"/>
              </a:spcBef>
              <a:spcAft>
                <a:spcPct val="0"/>
              </a:spcAft>
            </a:pPr>
            <a:r>
              <a:rPr lang="fr-FR" sz="2400" b="1" dirty="0">
                <a:ea typeface="Calibri" pitchFamily="34" charset="0"/>
                <a:cs typeface="Times New Roman" pitchFamily="18" charset="0"/>
              </a:rPr>
              <a:t>3 – Mettre en place une </a:t>
            </a:r>
            <a:r>
              <a:rPr lang="fr-FR" sz="2400" b="1" u="sng" dirty="0">
                <a:solidFill>
                  <a:srgbClr val="0000FF"/>
                </a:solidFill>
                <a:ea typeface="Calibri" pitchFamily="34" charset="0"/>
                <a:cs typeface="Times New Roman" pitchFamily="18" charset="0"/>
              </a:rPr>
              <a:t>école de billard</a:t>
            </a:r>
            <a:r>
              <a:rPr lang="fr-FR" sz="2400" b="1" dirty="0">
                <a:ea typeface="Calibri" pitchFamily="34" charset="0"/>
                <a:cs typeface="Times New Roman" pitchFamily="18" charset="0"/>
              </a:rPr>
              <a:t>, option carambole.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15</a:t>
            </a:fld>
            <a:endParaRPr lang="fr-FR" dirty="0"/>
          </a:p>
        </p:txBody>
      </p:sp>
      <p:sp>
        <p:nvSpPr>
          <p:cNvPr id="5" name="Rectangle 4"/>
          <p:cNvSpPr/>
          <p:nvPr/>
        </p:nvSpPr>
        <p:spPr>
          <a:xfrm>
            <a:off x="395536" y="4221088"/>
            <a:ext cx="8280920" cy="2585323"/>
          </a:xfrm>
          <a:prstGeom prst="rect">
            <a:avLst/>
          </a:prstGeom>
        </p:spPr>
        <p:txBody>
          <a:bodyPr wrap="square">
            <a:spAutoFit/>
          </a:bodyPr>
          <a:lstStyle/>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a:p>
            <a:pPr lvl="0" fontAlgn="base">
              <a:spcBef>
                <a:spcPct val="0"/>
              </a:spcBef>
              <a:spcAft>
                <a:spcPct val="0"/>
              </a:spcAft>
            </a:pPr>
            <a:endParaRPr lang="fr-FR" b="1" dirty="0">
              <a:latin typeface="Calibri" pitchFamily="34" charset="0"/>
              <a:ea typeface="Calibri" pitchFamily="34" charset="0"/>
              <a:cs typeface="Times New Roman" pitchFamily="18" charset="0"/>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8" name="Rectangle 7"/>
          <p:cNvSpPr/>
          <p:nvPr/>
        </p:nvSpPr>
        <p:spPr>
          <a:xfrm>
            <a:off x="179512" y="1772816"/>
            <a:ext cx="8568952" cy="4154984"/>
          </a:xfrm>
          <a:prstGeom prst="rect">
            <a:avLst/>
          </a:prstGeom>
        </p:spPr>
        <p:txBody>
          <a:bodyPr wrap="square">
            <a:spAutoFit/>
          </a:bodyPr>
          <a:lstStyle/>
          <a:p>
            <a:pPr lvl="0" algn="just" fontAlgn="base">
              <a:spcBef>
                <a:spcPct val="0"/>
              </a:spcBef>
              <a:spcAft>
                <a:spcPct val="0"/>
              </a:spcAft>
            </a:pPr>
            <a:r>
              <a:rPr lang="fr-FR" sz="2400" b="1" dirty="0">
                <a:ea typeface="Calibri" pitchFamily="34" charset="0"/>
                <a:cs typeface="Times New Roman" pitchFamily="18" charset="0"/>
              </a:rPr>
              <a:t>4 – Démarcher  également les centres spécialisés des personnes en </a:t>
            </a:r>
            <a:r>
              <a:rPr lang="fr-FR" sz="2400" b="1" u="sng" dirty="0">
                <a:solidFill>
                  <a:srgbClr val="0000FF"/>
                </a:solidFill>
                <a:ea typeface="Calibri" pitchFamily="34" charset="0"/>
                <a:cs typeface="Times New Roman" pitchFamily="18" charset="0"/>
              </a:rPr>
              <a:t>situation des handicap</a:t>
            </a:r>
            <a:r>
              <a:rPr lang="fr-FR" sz="2400" b="1" dirty="0">
                <a:ea typeface="Calibri" pitchFamily="34" charset="0"/>
                <a:cs typeface="Times New Roman" pitchFamily="18" charset="0"/>
              </a:rPr>
              <a:t>. Démarcher  aussi les comités d’entreprise du secteur de Bernay. </a:t>
            </a:r>
            <a:r>
              <a:rPr lang="fr-FR" sz="2400" b="1" dirty="0">
                <a:solidFill>
                  <a:srgbClr val="0000FF"/>
                </a:solidFill>
                <a:ea typeface="Calibri" pitchFamily="34" charset="0"/>
                <a:cs typeface="Times New Roman" pitchFamily="18" charset="0"/>
              </a:rPr>
              <a:t>(signature de conventions)</a:t>
            </a:r>
          </a:p>
          <a:p>
            <a:pPr lvl="0" algn="just" fontAlgn="base">
              <a:spcBef>
                <a:spcPct val="0"/>
              </a:spcBef>
              <a:spcAft>
                <a:spcPct val="0"/>
              </a:spcAft>
            </a:pPr>
            <a:endParaRPr lang="fr-FR" sz="2400" b="1" dirty="0">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5 – Proposer  d’autres animations  à thèmes pouvant intéresser  les jeunes, les familles, les C.E., en proposant aux membres du club d’encadrer  ces animations.</a:t>
            </a:r>
          </a:p>
          <a:p>
            <a:pPr lvl="0" algn="just" fontAlgn="base">
              <a:spcBef>
                <a:spcPct val="0"/>
              </a:spcBef>
              <a:spcAft>
                <a:spcPct val="0"/>
              </a:spcAft>
            </a:pPr>
            <a:endParaRPr lang="fr-FR" sz="2400" b="1" i="1" dirty="0">
              <a:solidFill>
                <a:srgbClr val="0000FF"/>
              </a:solidFill>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6 – Mettre en place un coach pour les compétiteurs.</a:t>
            </a:r>
          </a:p>
          <a:p>
            <a:pPr lvl="0" fontAlgn="base">
              <a:spcBef>
                <a:spcPct val="0"/>
              </a:spcBef>
              <a:spcAft>
                <a:spcPct val="0"/>
              </a:spcAft>
            </a:pPr>
            <a:endParaRPr lang="fr-FR" sz="2400" b="1" dirty="0">
              <a:latin typeface="Calibri" pitchFamily="34" charset="0"/>
              <a:ea typeface="Calibri"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16</a:t>
            </a:fld>
            <a:endParaRPr lang="fr-FR" dirty="0"/>
          </a:p>
        </p:txBody>
      </p:sp>
      <p:sp>
        <p:nvSpPr>
          <p:cNvPr id="5" name="Rectangle 4"/>
          <p:cNvSpPr/>
          <p:nvPr/>
        </p:nvSpPr>
        <p:spPr>
          <a:xfrm>
            <a:off x="323528" y="1268760"/>
            <a:ext cx="8496944" cy="4524315"/>
          </a:xfrm>
          <a:prstGeom prst="rect">
            <a:avLst/>
          </a:prstGeom>
        </p:spPr>
        <p:txBody>
          <a:bodyPr wrap="square">
            <a:spAutoFit/>
          </a:bodyPr>
          <a:lstStyle/>
          <a:p>
            <a:pPr lvl="0" algn="just" fontAlgn="base">
              <a:spcBef>
                <a:spcPct val="0"/>
              </a:spcBef>
              <a:spcAft>
                <a:spcPct val="0"/>
              </a:spcAft>
            </a:pPr>
            <a:r>
              <a:rPr lang="fr-FR" sz="2400" b="1" dirty="0">
                <a:ea typeface="Calibri" pitchFamily="34" charset="0"/>
                <a:cs typeface="Times New Roman" pitchFamily="18" charset="0"/>
              </a:rPr>
              <a:t>7 - </a:t>
            </a:r>
            <a:r>
              <a:rPr lang="fr-FR" sz="2400" b="1" u="sng" dirty="0">
                <a:solidFill>
                  <a:srgbClr val="0000FF"/>
                </a:solidFill>
                <a:ea typeface="Calibri" pitchFamily="34" charset="0"/>
                <a:cs typeface="Times New Roman" pitchFamily="18" charset="0"/>
              </a:rPr>
              <a:t>Augmenter les ressources du club </a:t>
            </a:r>
            <a:r>
              <a:rPr lang="fr-FR" sz="2400" b="1" dirty="0">
                <a:ea typeface="Calibri" pitchFamily="34" charset="0"/>
                <a:cs typeface="Times New Roman" pitchFamily="18" charset="0"/>
              </a:rPr>
              <a:t>en poursuivant les actions de mécénat. </a:t>
            </a:r>
            <a:r>
              <a:rPr lang="fr-FR" sz="2400" b="1" i="1" dirty="0">
                <a:solidFill>
                  <a:srgbClr val="0000FF"/>
                </a:solidFill>
                <a:ea typeface="Calibri" pitchFamily="34" charset="0"/>
                <a:cs typeface="Times New Roman" pitchFamily="18" charset="0"/>
              </a:rPr>
              <a:t>(</a:t>
            </a:r>
            <a:r>
              <a:rPr lang="fr-FR" sz="2400" b="1" i="1" u="sng" dirty="0">
                <a:solidFill>
                  <a:srgbClr val="0000FF"/>
                </a:solidFill>
                <a:ea typeface="Calibri" pitchFamily="34" charset="0"/>
                <a:cs typeface="Times New Roman" pitchFamily="18" charset="0"/>
              </a:rPr>
              <a:t>Signature de conventions de mécénat</a:t>
            </a:r>
            <a:r>
              <a:rPr lang="fr-FR" sz="2400" b="1" i="1" dirty="0">
                <a:solidFill>
                  <a:srgbClr val="0000FF"/>
                </a:solidFill>
                <a:ea typeface="Calibri" pitchFamily="34" charset="0"/>
                <a:cs typeface="Times New Roman" pitchFamily="18" charset="0"/>
              </a:rPr>
              <a:t>)</a:t>
            </a:r>
            <a:endParaRPr lang="fr-FR" sz="2400" b="1" dirty="0">
              <a:solidFill>
                <a:srgbClr val="0000FF"/>
              </a:solidFill>
              <a:ea typeface="Calibri" pitchFamily="34" charset="0"/>
              <a:cs typeface="Times New Roman" pitchFamily="18" charset="0"/>
            </a:endParaRPr>
          </a:p>
          <a:p>
            <a:pPr lvl="0" algn="just" fontAlgn="base">
              <a:spcBef>
                <a:spcPct val="0"/>
              </a:spcBef>
              <a:spcAft>
                <a:spcPct val="0"/>
              </a:spcAft>
            </a:pPr>
            <a:endParaRPr lang="fr-FR" sz="2400" b="1" dirty="0">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8 - Rechercher des </a:t>
            </a:r>
            <a:r>
              <a:rPr lang="fr-FR" sz="2400" b="1" u="sng" dirty="0">
                <a:solidFill>
                  <a:srgbClr val="0000FF"/>
                </a:solidFill>
                <a:ea typeface="Calibri" pitchFamily="34" charset="0"/>
                <a:cs typeface="Times New Roman" pitchFamily="18" charset="0"/>
              </a:rPr>
              <a:t>subventions exceptionnelles </a:t>
            </a:r>
            <a:r>
              <a:rPr lang="fr-FR" sz="2400" b="1" dirty="0">
                <a:ea typeface="Calibri" pitchFamily="34" charset="0"/>
                <a:cs typeface="Times New Roman" pitchFamily="18" charset="0"/>
              </a:rPr>
              <a:t>pour l’entretien et l’acquisition de billards auprès des organismes de tutelles en justifiant les dépenses de façon claire. </a:t>
            </a:r>
            <a:r>
              <a:rPr lang="fr-FR" sz="2400" b="1" i="1" u="sng" dirty="0">
                <a:solidFill>
                  <a:srgbClr val="0000FF"/>
                </a:solidFill>
                <a:ea typeface="Calibri" pitchFamily="34" charset="0"/>
                <a:cs typeface="Times New Roman" pitchFamily="18" charset="0"/>
              </a:rPr>
              <a:t>(rédiger des projets spécifiques)</a:t>
            </a:r>
          </a:p>
          <a:p>
            <a:pPr lvl="0" algn="just" fontAlgn="base">
              <a:spcBef>
                <a:spcPct val="0"/>
              </a:spcBef>
              <a:spcAft>
                <a:spcPct val="0"/>
              </a:spcAft>
            </a:pPr>
            <a:endParaRPr lang="fr-FR" sz="2400" b="1" dirty="0">
              <a:ea typeface="Calibri" pitchFamily="34" charset="0"/>
              <a:cs typeface="Times New Roman" pitchFamily="18" charset="0"/>
            </a:endParaRPr>
          </a:p>
          <a:p>
            <a:pPr lvl="0" algn="just" fontAlgn="base">
              <a:spcBef>
                <a:spcPct val="0"/>
              </a:spcBef>
              <a:spcAft>
                <a:spcPct val="0"/>
              </a:spcAft>
            </a:pPr>
            <a:r>
              <a:rPr lang="fr-FR" sz="2400" b="1" dirty="0">
                <a:ea typeface="Calibri" pitchFamily="34" charset="0"/>
                <a:cs typeface="Times New Roman" pitchFamily="18" charset="0"/>
              </a:rPr>
              <a:t>9 -  Veiller à la parution régulière d’un </a:t>
            </a:r>
            <a:r>
              <a:rPr lang="fr-FR" sz="2400" b="1" u="sng" dirty="0">
                <a:solidFill>
                  <a:srgbClr val="0000FF"/>
                </a:solidFill>
                <a:ea typeface="Calibri" pitchFamily="34" charset="0"/>
                <a:cs typeface="Times New Roman" pitchFamily="18" charset="0"/>
              </a:rPr>
              <a:t>article dans la presse locale</a:t>
            </a:r>
            <a:r>
              <a:rPr lang="fr-FR" sz="2400" b="1" dirty="0">
                <a:ea typeface="Calibri" pitchFamily="34" charset="0"/>
                <a:cs typeface="Times New Roman" pitchFamily="18" charset="0"/>
              </a:rPr>
              <a:t>, au moins une fois par mois pour faire connaître les activités et les résultats du club.</a:t>
            </a: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17</a:t>
            </a:fld>
            <a:endParaRPr lang="fr-FR" dirty="0"/>
          </a:p>
        </p:txBody>
      </p:sp>
      <p:sp>
        <p:nvSpPr>
          <p:cNvPr id="28673" name="Rectangle 1"/>
          <p:cNvSpPr>
            <a:spLocks noChangeArrowheads="1"/>
          </p:cNvSpPr>
          <p:nvPr/>
        </p:nvSpPr>
        <p:spPr bwMode="auto">
          <a:xfrm>
            <a:off x="251520" y="1545758"/>
            <a:ext cx="8496944"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sng" strike="noStrike" cap="none" normalizeH="0" baseline="0" dirty="0">
                <a:ln>
                  <a:noFill/>
                </a:ln>
                <a:solidFill>
                  <a:schemeClr val="tx1"/>
                </a:solidFill>
                <a:effectLst/>
                <a:ea typeface="Calibri" pitchFamily="34" charset="0"/>
                <a:cs typeface="Calibri" pitchFamily="34" charset="0"/>
              </a:rPr>
              <a:t>Parrainage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sng" strike="noStrike" cap="none" normalizeH="0" dirty="0">
              <a:ln>
                <a:noFill/>
              </a:ln>
              <a:solidFill>
                <a:schemeClr val="tx1"/>
              </a:solidFill>
              <a:effectLst/>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dirty="0">
              <a:ln>
                <a:noFill/>
              </a:ln>
              <a:solidFill>
                <a:schemeClr val="tx1"/>
              </a:solidFill>
              <a:effectLst/>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ea typeface="Calibri" pitchFamily="34" charset="0"/>
                <a:cs typeface="Calibri" pitchFamily="34" charset="0"/>
              </a:rPr>
              <a:t>Parrainer de nouveaux adhérents avec intéressement sur 2 saisons. Tout parrain qui fera licencier un nouvel adhérent se verra attribuer une </a:t>
            </a:r>
            <a:r>
              <a:rPr kumimoji="0" lang="fr-FR" sz="2400" b="1" i="0" u="none" strike="noStrike" cap="none" normalizeH="0" baseline="0" dirty="0">
                <a:ln>
                  <a:noFill/>
                </a:ln>
                <a:solidFill>
                  <a:srgbClr val="0000FF"/>
                </a:solidFill>
                <a:effectLst/>
                <a:ea typeface="Calibri" pitchFamily="34" charset="0"/>
                <a:cs typeface="Calibri" pitchFamily="34" charset="0"/>
              </a:rPr>
              <a:t>remise de 20,00 € sur sa cotisation de la saison en cours </a:t>
            </a:r>
            <a:r>
              <a:rPr kumimoji="0" lang="fr-FR" sz="2400" b="1" i="0" u="none" strike="noStrike" cap="none" normalizeH="0" baseline="0" dirty="0">
                <a:ln>
                  <a:noFill/>
                </a:ln>
                <a:solidFill>
                  <a:schemeClr val="tx1"/>
                </a:solidFill>
                <a:effectLst/>
                <a:ea typeface="Calibri" pitchFamily="34" charset="0"/>
                <a:cs typeface="Calibri" pitchFamily="34" charset="0"/>
              </a:rPr>
              <a:t>et si le filleul reprend une licence la saison suivante le parrain aura une </a:t>
            </a:r>
            <a:r>
              <a:rPr kumimoji="0" lang="fr-FR" sz="2400" b="1" i="0" u="none" strike="noStrike" cap="none" normalizeH="0" baseline="0" dirty="0">
                <a:ln>
                  <a:noFill/>
                </a:ln>
                <a:solidFill>
                  <a:srgbClr val="0000FF"/>
                </a:solidFill>
                <a:effectLst/>
                <a:ea typeface="Calibri" pitchFamily="34" charset="0"/>
                <a:cs typeface="Calibri" pitchFamily="34" charset="0"/>
              </a:rPr>
              <a:t>nouvelle remise  de 20.00 € sur sa cotisation de la saison suivante.</a:t>
            </a:r>
            <a:endParaRPr kumimoji="0" lang="fr-FR" sz="2400" b="1" i="0" u="none" strike="noStrike" cap="none" normalizeH="0" baseline="0" dirty="0">
              <a:ln>
                <a:noFill/>
              </a:ln>
              <a:solidFill>
                <a:srgbClr val="0000FF"/>
              </a:solidFill>
              <a:effectLst/>
              <a:cs typeface="Arial" pitchFamily="34" charset="0"/>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18</a:t>
            </a:fld>
            <a:endParaRPr lang="fr-FR" dirty="0"/>
          </a:p>
        </p:txBody>
      </p:sp>
      <p:sp>
        <p:nvSpPr>
          <p:cNvPr id="5" name="ZoneTexte 4"/>
          <p:cNvSpPr txBox="1"/>
          <p:nvPr/>
        </p:nvSpPr>
        <p:spPr>
          <a:xfrm>
            <a:off x="395536" y="1052736"/>
            <a:ext cx="8388424" cy="5078313"/>
          </a:xfrm>
          <a:prstGeom prst="rect">
            <a:avLst/>
          </a:prstGeom>
          <a:noFill/>
        </p:spPr>
        <p:txBody>
          <a:bodyPr wrap="square" rtlCol="0">
            <a:spAutoFit/>
          </a:bodyPr>
          <a:lstStyle/>
          <a:p>
            <a:pPr algn="ctr"/>
            <a:r>
              <a:rPr lang="fr-FR" sz="4400" b="1" u="sng" dirty="0"/>
              <a:t>Convention établissement scolaire</a:t>
            </a:r>
          </a:p>
          <a:p>
            <a:pPr algn="ctr"/>
            <a:endParaRPr lang="fr-FR" sz="2800" dirty="0">
              <a:solidFill>
                <a:srgbClr val="0000FF"/>
              </a:solidFill>
            </a:endParaRPr>
          </a:p>
          <a:p>
            <a:pPr algn="ctr"/>
            <a:r>
              <a:rPr lang="fr-FR" sz="3600" b="1" dirty="0"/>
              <a:t>Utiliser support F.F.B.</a:t>
            </a:r>
          </a:p>
          <a:p>
            <a:pPr algn="ctr"/>
            <a:endParaRPr lang="fr-FR" sz="2800" dirty="0">
              <a:solidFill>
                <a:srgbClr val="0000FF"/>
              </a:solidFill>
            </a:endParaRPr>
          </a:p>
          <a:p>
            <a:pPr algn="ctr"/>
            <a:r>
              <a:rPr lang="fr-FR" sz="3600" dirty="0">
                <a:solidFill>
                  <a:srgbClr val="0000FF"/>
                </a:solidFill>
              </a:rPr>
              <a:t>Site F.F.B. → Ses activités → Formation→ Billard scolaire→ cliquer sur le mien « convention entre un établissement scolaire et un club affilié »</a:t>
            </a: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19</a:t>
            </a:fld>
            <a:endParaRPr lang="fr-FR" dirty="0"/>
          </a:p>
        </p:txBody>
      </p:sp>
      <p:sp>
        <p:nvSpPr>
          <p:cNvPr id="5" name="ZoneTexte 4"/>
          <p:cNvSpPr txBox="1"/>
          <p:nvPr/>
        </p:nvSpPr>
        <p:spPr>
          <a:xfrm>
            <a:off x="0" y="794802"/>
            <a:ext cx="9144000" cy="5386090"/>
          </a:xfrm>
          <a:prstGeom prst="rect">
            <a:avLst/>
          </a:prstGeom>
          <a:noFill/>
        </p:spPr>
        <p:txBody>
          <a:bodyPr wrap="square" rtlCol="0">
            <a:spAutoFit/>
          </a:bodyPr>
          <a:lstStyle/>
          <a:p>
            <a:pPr algn="ctr"/>
            <a:r>
              <a:rPr lang="fr-FR" sz="4400" b="1" u="sng" dirty="0"/>
              <a:t>Mécénat</a:t>
            </a:r>
          </a:p>
          <a:p>
            <a:pPr algn="ctr"/>
            <a:endParaRPr lang="fr-FR" sz="800" b="1" dirty="0"/>
          </a:p>
          <a:p>
            <a:pPr>
              <a:buFontTx/>
              <a:buChar char="-"/>
            </a:pPr>
            <a:r>
              <a:rPr lang="fr-FR" sz="3600" b="1" dirty="0"/>
              <a:t> Rédiger un dossier commun de mécénat</a:t>
            </a:r>
          </a:p>
          <a:p>
            <a:pPr algn="ctr"/>
            <a:r>
              <a:rPr lang="de-DE" sz="1400" dirty="0">
                <a:solidFill>
                  <a:srgbClr val="0000FF"/>
                </a:solidFill>
              </a:rPr>
              <a:t>(C.G.I., </a:t>
            </a:r>
            <a:r>
              <a:rPr lang="de-DE" sz="1400" dirty="0" err="1">
                <a:solidFill>
                  <a:srgbClr val="0000FF"/>
                </a:solidFill>
              </a:rPr>
              <a:t>art</a:t>
            </a:r>
            <a:r>
              <a:rPr lang="de-DE" sz="1400" dirty="0">
                <a:solidFill>
                  <a:srgbClr val="0000FF"/>
                </a:solidFill>
              </a:rPr>
              <a:t>. 200 bis, 220 E, 238 bis, 238 bis-0 A, 238 bis-0 AB, 238 bis A, 238 bis AA et 238 bis AB)</a:t>
            </a:r>
            <a:endParaRPr lang="fr-FR" sz="1400" b="1" dirty="0">
              <a:solidFill>
                <a:srgbClr val="0000FF"/>
              </a:solidFill>
            </a:endParaRPr>
          </a:p>
          <a:p>
            <a:pPr algn="ctr"/>
            <a:r>
              <a:rPr lang="fr-FR" sz="2800" b="1" dirty="0">
                <a:solidFill>
                  <a:srgbClr val="0000FF"/>
                </a:solidFill>
              </a:rPr>
              <a:t>Site F.F.B. → Ressources → Outils pour les clubs → Trouver des financements → Outils de financement pour les clubs →</a:t>
            </a:r>
          </a:p>
          <a:p>
            <a:pPr algn="ctr"/>
            <a:r>
              <a:rPr lang="fr-FR" sz="2800" b="1" dirty="0">
                <a:solidFill>
                  <a:srgbClr val="0000FF"/>
                </a:solidFill>
              </a:rPr>
              <a:t> Guide du mécénat 2018</a:t>
            </a:r>
          </a:p>
          <a:p>
            <a:endParaRPr lang="fr-FR" sz="800" b="1" dirty="0"/>
          </a:p>
          <a:p>
            <a:pPr>
              <a:buFontTx/>
              <a:buChar char="-"/>
            </a:pPr>
            <a:r>
              <a:rPr lang="fr-FR" sz="2800" b="1" dirty="0"/>
              <a:t> </a:t>
            </a:r>
            <a:r>
              <a:rPr lang="fr-FR" sz="3600" b="1" dirty="0"/>
              <a:t>Adapter, signer une convention mécénat</a:t>
            </a:r>
          </a:p>
          <a:p>
            <a:pPr algn="ctr"/>
            <a:r>
              <a:rPr lang="fr-FR" sz="2800" b="1" dirty="0">
                <a:solidFill>
                  <a:srgbClr val="0000FF"/>
                </a:solidFill>
              </a:rPr>
              <a:t>Guide du mécénat 2018 (annexe 1)</a:t>
            </a:r>
          </a:p>
          <a:p>
            <a:pPr algn="ctr"/>
            <a:endParaRPr lang="fr-FR" sz="800" b="1" dirty="0">
              <a:solidFill>
                <a:srgbClr val="0000FF"/>
              </a:solidFill>
            </a:endParaRPr>
          </a:p>
          <a:p>
            <a:pPr>
              <a:buFontTx/>
              <a:buChar char="-"/>
            </a:pPr>
            <a:r>
              <a:rPr lang="fr-FR" sz="3600" b="1" dirty="0"/>
              <a:t> Remettre un reçu de don </a:t>
            </a:r>
            <a:r>
              <a:rPr lang="fr-FR" sz="2800" b="1" dirty="0">
                <a:solidFill>
                  <a:srgbClr val="0000FF"/>
                </a:solidFill>
              </a:rPr>
              <a:t>(</a:t>
            </a:r>
            <a:r>
              <a:rPr lang="fr-FR" sz="2800" b="1" dirty="0" err="1">
                <a:solidFill>
                  <a:srgbClr val="0000FF"/>
                </a:solidFill>
              </a:rPr>
              <a:t>cerfa</a:t>
            </a:r>
            <a:r>
              <a:rPr lang="fr-FR" sz="2800" b="1" dirty="0">
                <a:solidFill>
                  <a:srgbClr val="0000FF"/>
                </a:solidFill>
              </a:rPr>
              <a:t> N° 11580*03)</a:t>
            </a:r>
          </a:p>
          <a:p>
            <a:pPr algn="ctr"/>
            <a:r>
              <a:rPr lang="fr-FR" sz="1400" dirty="0">
                <a:solidFill>
                  <a:srgbClr val="0000FF"/>
                </a:solidFill>
              </a:rPr>
              <a:t>(Articles 200, 238 bis et 885-0 V bis A du code général des impôts (CGI))</a:t>
            </a:r>
            <a:endParaRPr lang="fr-FR" sz="1400" b="1" dirty="0">
              <a:solidFill>
                <a:srgbClr val="0000FF"/>
              </a:solidFill>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a:t>
            </a:fld>
            <a:endParaRPr lang="fr-FR" dirty="0"/>
          </a:p>
        </p:txBody>
      </p:sp>
      <p:sp>
        <p:nvSpPr>
          <p:cNvPr id="5" name="Rectangle 4"/>
          <p:cNvSpPr/>
          <p:nvPr/>
        </p:nvSpPr>
        <p:spPr>
          <a:xfrm>
            <a:off x="467544" y="1052736"/>
            <a:ext cx="8352928" cy="5016758"/>
          </a:xfrm>
          <a:prstGeom prst="rect">
            <a:avLst/>
          </a:prstGeom>
        </p:spPr>
        <p:txBody>
          <a:bodyPr wrap="square">
            <a:spAutoFit/>
          </a:bodyPr>
          <a:lstStyle/>
          <a:p>
            <a:pPr algn="ctr"/>
            <a:r>
              <a:rPr lang="fr-FR" b="1" dirty="0"/>
              <a:t>Objet et missions de la fédération</a:t>
            </a:r>
          </a:p>
          <a:p>
            <a:r>
              <a:rPr lang="fr-FR" sz="1400" i="1" dirty="0"/>
              <a:t>(Cf. article 1.1 des statuts de la fédération). </a:t>
            </a:r>
          </a:p>
          <a:p>
            <a:pPr algn="just"/>
            <a:r>
              <a:rPr lang="fr-FR" dirty="0"/>
              <a:t>Elle a pour objet :</a:t>
            </a:r>
          </a:p>
          <a:p>
            <a:pPr algn="just"/>
            <a:r>
              <a:rPr lang="fr-FR" dirty="0">
                <a:sym typeface="Wingdings"/>
              </a:rPr>
              <a:t> </a:t>
            </a:r>
            <a:r>
              <a:rPr lang="fr-FR" dirty="0"/>
              <a:t>d’organiser le sport billard en France et d’en favoriser l’accès </a:t>
            </a:r>
            <a:r>
              <a:rPr lang="fr-FR" b="1" dirty="0"/>
              <a:t>à toutes et à tous ; la promotion du billard doit être un moyen d’éducation et de culture, un moyen d’intégration et un moyen de participation à la vie sociale et citoyenne ;</a:t>
            </a:r>
          </a:p>
          <a:p>
            <a:pPr algn="just"/>
            <a:r>
              <a:rPr lang="fr-FR" dirty="0">
                <a:sym typeface="Wingdings"/>
              </a:rPr>
              <a:t></a:t>
            </a:r>
            <a:r>
              <a:rPr lang="fr-FR" dirty="0"/>
              <a:t> de promouvoir, diriger et développer la pratique des différents types de jeu </a:t>
            </a:r>
            <a:r>
              <a:rPr lang="fr-FR" b="1" dirty="0"/>
              <a:t>sous</a:t>
            </a:r>
          </a:p>
          <a:p>
            <a:pPr algn="just"/>
            <a:r>
              <a:rPr lang="fr-FR" b="1" dirty="0"/>
              <a:t>toutes leurs formes ;</a:t>
            </a:r>
          </a:p>
          <a:p>
            <a:pPr algn="just"/>
            <a:r>
              <a:rPr lang="fr-FR" dirty="0">
                <a:sym typeface="Wingdings"/>
              </a:rPr>
              <a:t></a:t>
            </a:r>
            <a:r>
              <a:rPr lang="fr-FR" dirty="0"/>
              <a:t> d’organiser la pratique compétitive et de haut niveau, d’en établir les règles et de s’assurer de leur application ;</a:t>
            </a:r>
          </a:p>
          <a:p>
            <a:pPr algn="just">
              <a:buFont typeface="Wingdings"/>
              <a:buChar char=""/>
            </a:pPr>
            <a:r>
              <a:rPr lang="fr-FR" dirty="0"/>
              <a:t>de vérifier le strict respect des dispositions du code du sport relatives à l’organisation et à la promotion des activités physiques et sportives ;</a:t>
            </a:r>
          </a:p>
          <a:p>
            <a:pPr algn="just">
              <a:buFont typeface="Wingdings"/>
              <a:buChar char=""/>
            </a:pPr>
            <a:r>
              <a:rPr lang="fr-FR" dirty="0"/>
              <a:t> </a:t>
            </a:r>
            <a:r>
              <a:rPr lang="fr-FR" b="1" dirty="0"/>
              <a:t>de participer à l’éducation par l’enseignement de ses disciplines ;</a:t>
            </a:r>
          </a:p>
          <a:p>
            <a:pPr algn="just"/>
            <a:r>
              <a:rPr lang="fr-FR" dirty="0">
                <a:sym typeface="Wingdings"/>
              </a:rPr>
              <a:t></a:t>
            </a:r>
            <a:r>
              <a:rPr lang="fr-FR" dirty="0"/>
              <a:t> </a:t>
            </a:r>
            <a:r>
              <a:rPr lang="fr-FR" b="1" dirty="0"/>
              <a:t>de collaborer solidairement à la vie et au développement des activités physiques et sportives sur le territoire métropolitain et les territoires </a:t>
            </a:r>
            <a:r>
              <a:rPr lang="fr-FR" dirty="0"/>
              <a:t>et départements d’outre-mer, en représentant le billard dans les instances du mouvement sportif français et des groupements sportifs internationaux.</a:t>
            </a:r>
          </a:p>
        </p:txBody>
      </p:sp>
      <p:pic>
        <p:nvPicPr>
          <p:cNvPr id="6" name="Image 5" descr="C:\Users\WINDOW~1\AppData\Local\Temp\logo billard 11.png"/>
          <p:cNvPicPr/>
          <p:nvPr/>
        </p:nvPicPr>
        <p:blipFill>
          <a:blip r:embed="rId2" cstate="print"/>
          <a:srcRect/>
          <a:stretch>
            <a:fillRect/>
          </a:stretch>
        </p:blipFill>
        <p:spPr bwMode="auto">
          <a:xfrm>
            <a:off x="107504" y="116632"/>
            <a:ext cx="1154430" cy="9044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20</a:t>
            </a:fld>
            <a:endParaRPr lang="fr-FR" dirty="0"/>
          </a:p>
        </p:txBody>
      </p:sp>
      <p:sp>
        <p:nvSpPr>
          <p:cNvPr id="30721" name="Rectangle 1"/>
          <p:cNvSpPr>
            <a:spLocks noChangeArrowheads="1"/>
          </p:cNvSpPr>
          <p:nvPr/>
        </p:nvSpPr>
        <p:spPr bwMode="auto">
          <a:xfrm>
            <a:off x="251520" y="1196752"/>
            <a:ext cx="85689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4400" b="1" dirty="0">
                <a:solidFill>
                  <a:srgbClr val="000000"/>
                </a:solidFill>
                <a:ea typeface="Calibri" pitchFamily="34" charset="0"/>
                <a:cs typeface="Calibri" pitchFamily="34" charset="0"/>
              </a:rPr>
              <a:t>Proposer des choix</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a:solidFill>
                <a:srgbClr val="000000"/>
              </a:solidFill>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1" u="sng" strike="noStrike" cap="none" normalizeH="0" baseline="0" dirty="0">
                <a:ln>
                  <a:noFill/>
                </a:ln>
                <a:solidFill>
                  <a:srgbClr val="000000"/>
                </a:solidFill>
                <a:effectLst/>
                <a:ea typeface="Calibri" pitchFamily="34" charset="0"/>
                <a:cs typeface="Calibri" pitchFamily="34" charset="0"/>
              </a:rPr>
              <a:t>Proposition 1</a:t>
            </a:r>
            <a:endParaRPr kumimoji="0" lang="fr-FR" sz="2400" b="1" i="0" u="sng"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rgbClr val="000000"/>
                </a:solidFill>
                <a:effectLst/>
                <a:ea typeface="Calibri" pitchFamily="34" charset="0"/>
                <a:cs typeface="Calibri" pitchFamily="34" charset="0"/>
              </a:rPr>
              <a:t>. Coût </a:t>
            </a:r>
            <a:r>
              <a:rPr kumimoji="0" lang="fr-FR" sz="2400" b="1" i="0" u="none" strike="noStrike" cap="none" normalizeH="0" baseline="0" dirty="0">
                <a:ln>
                  <a:noFill/>
                </a:ln>
                <a:solidFill>
                  <a:srgbClr val="0000FF"/>
                </a:solidFill>
                <a:effectLst/>
                <a:ea typeface="Calibri" pitchFamily="34" charset="0"/>
                <a:cs typeface="Calibri" pitchFamily="34" charset="0"/>
              </a:rPr>
              <a:t>350 euros</a:t>
            </a:r>
            <a:r>
              <a:rPr kumimoji="0" lang="fr-FR" sz="2400" b="1" i="0" u="none" strike="noStrike" cap="none" normalizeH="0" baseline="0" dirty="0">
                <a:ln>
                  <a:noFill/>
                </a:ln>
                <a:solidFill>
                  <a:srgbClr val="000000"/>
                </a:solidFill>
                <a:effectLst/>
                <a:ea typeface="Calibri" pitchFamily="34" charset="0"/>
                <a:cs typeface="Calibri" pitchFamily="34" charset="0"/>
              </a:rPr>
              <a:t> / Déduction fiscale 210€ / Coût réel 140€</a:t>
            </a: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a:ln>
                  <a:noFill/>
                </a:ln>
                <a:solidFill>
                  <a:srgbClr val="000000"/>
                </a:solidFill>
                <a:effectLst/>
                <a:ea typeface="Calibri" pitchFamily="34" charset="0"/>
                <a:cs typeface="Calibri" pitchFamily="34" charset="0"/>
              </a:rPr>
              <a:t>Présence de votre </a:t>
            </a:r>
            <a:r>
              <a:rPr kumimoji="0" lang="fr-FR" sz="2400" b="1" i="0" u="none" strike="noStrike" cap="none" normalizeH="0" baseline="0" dirty="0">
                <a:ln>
                  <a:noFill/>
                </a:ln>
                <a:solidFill>
                  <a:srgbClr val="000000"/>
                </a:solidFill>
                <a:effectLst/>
                <a:ea typeface="Calibri" pitchFamily="34" charset="0"/>
                <a:cs typeface="Calibri" pitchFamily="34" charset="0"/>
              </a:rPr>
              <a:t>LOGO PARTENAIRE</a:t>
            </a:r>
            <a:r>
              <a:rPr kumimoji="0" lang="fr-FR" sz="2400" b="0" i="0" u="none" strike="noStrike" cap="none" normalizeH="0" baseline="0" dirty="0">
                <a:ln>
                  <a:noFill/>
                </a:ln>
                <a:solidFill>
                  <a:srgbClr val="000000"/>
                </a:solidFill>
                <a:effectLst/>
                <a:ea typeface="Calibri" pitchFamily="34" charset="0"/>
                <a:cs typeface="Calibri" pitchFamily="34" charset="0"/>
              </a:rPr>
              <a:t> sur Facebook.</a:t>
            </a: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a:ln>
                  <a:noFill/>
                </a:ln>
                <a:solidFill>
                  <a:srgbClr val="000000"/>
                </a:solidFill>
                <a:effectLst/>
                <a:ea typeface="Calibri" pitchFamily="34" charset="0"/>
                <a:cs typeface="Calibri" pitchFamily="34" charset="0"/>
              </a:rPr>
              <a:t>Stickers dans la salle de billard.</a:t>
            </a:r>
          </a:p>
          <a:p>
            <a:pPr marL="0" marR="0" lvl="0" indent="0" algn="just" defTabSz="914400" rtl="0" eaLnBrk="0" fontAlgn="base" latinLnBrk="0" hangingPunct="0">
              <a:lnSpc>
                <a:spcPct val="100000"/>
              </a:lnSpc>
              <a:spcBef>
                <a:spcPct val="0"/>
              </a:spcBef>
              <a:spcAft>
                <a:spcPct val="0"/>
              </a:spcAft>
              <a:buClrTx/>
              <a:buSzTx/>
              <a:tabLst/>
            </a:pP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1" u="sng" strike="noStrike" cap="none" normalizeH="0" baseline="0" dirty="0">
                <a:ln>
                  <a:noFill/>
                </a:ln>
                <a:solidFill>
                  <a:srgbClr val="000000"/>
                </a:solidFill>
                <a:effectLst/>
                <a:ea typeface="Calibri" pitchFamily="34" charset="0"/>
                <a:cs typeface="Calibri" pitchFamily="34" charset="0"/>
              </a:rPr>
              <a:t>Proposition 2</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rgbClr val="000000"/>
                </a:solidFill>
                <a:effectLst/>
                <a:ea typeface="Calibri" pitchFamily="34" charset="0"/>
                <a:cs typeface="Calibri" pitchFamily="34" charset="0"/>
              </a:rPr>
              <a:t>. Coût </a:t>
            </a:r>
            <a:r>
              <a:rPr kumimoji="0" lang="fr-FR" sz="2400" b="1" i="0" u="none" strike="noStrike" cap="none" normalizeH="0" baseline="0" dirty="0">
                <a:ln>
                  <a:noFill/>
                </a:ln>
                <a:solidFill>
                  <a:srgbClr val="0000FF"/>
                </a:solidFill>
                <a:effectLst/>
                <a:ea typeface="Calibri" pitchFamily="34" charset="0"/>
                <a:cs typeface="Calibri" pitchFamily="34" charset="0"/>
              </a:rPr>
              <a:t>500 euros</a:t>
            </a:r>
            <a:r>
              <a:rPr kumimoji="0" lang="fr-FR" sz="2400" b="1" i="0" u="none" strike="noStrike" cap="none" normalizeH="0" baseline="0" dirty="0">
                <a:ln>
                  <a:noFill/>
                </a:ln>
                <a:solidFill>
                  <a:srgbClr val="000000"/>
                </a:solidFill>
                <a:effectLst/>
                <a:ea typeface="Calibri" pitchFamily="34" charset="0"/>
                <a:cs typeface="Calibri" pitchFamily="34" charset="0"/>
              </a:rPr>
              <a:t> / Déduction fiscale 300€ / Coût réel 200€</a:t>
            </a: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a:ln>
                  <a:noFill/>
                </a:ln>
                <a:solidFill>
                  <a:srgbClr val="000000"/>
                </a:solidFill>
                <a:effectLst/>
                <a:ea typeface="Calibri" pitchFamily="34" charset="0"/>
                <a:cs typeface="Calibri" pitchFamily="34" charset="0"/>
              </a:rPr>
              <a:t>Logo brodé sur polos compétiteurs</a:t>
            </a: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a:ln>
                  <a:noFill/>
                </a:ln>
                <a:solidFill>
                  <a:srgbClr val="000000"/>
                </a:solidFill>
                <a:effectLst/>
                <a:ea typeface="Calibri" pitchFamily="34" charset="0"/>
                <a:cs typeface="Calibri" pitchFamily="34" charset="0"/>
              </a:rPr>
              <a:t>Présence de votre</a:t>
            </a:r>
            <a:r>
              <a:rPr kumimoji="0" lang="fr-FR" sz="2400" b="1" i="0" u="none" strike="noStrike" cap="none" normalizeH="0" baseline="0" dirty="0">
                <a:ln>
                  <a:noFill/>
                </a:ln>
                <a:solidFill>
                  <a:srgbClr val="000000"/>
                </a:solidFill>
                <a:effectLst/>
                <a:ea typeface="Calibri" pitchFamily="34" charset="0"/>
                <a:cs typeface="Calibri" pitchFamily="34" charset="0"/>
              </a:rPr>
              <a:t> LOGO PARTENAIRE</a:t>
            </a:r>
            <a:r>
              <a:rPr kumimoji="0" lang="fr-FR" sz="2400" b="0" i="0" u="none" strike="noStrike" cap="none" normalizeH="0" baseline="0" dirty="0">
                <a:ln>
                  <a:noFill/>
                </a:ln>
                <a:solidFill>
                  <a:srgbClr val="000000"/>
                </a:solidFill>
                <a:effectLst/>
                <a:ea typeface="Calibri" pitchFamily="34" charset="0"/>
                <a:cs typeface="Calibri" pitchFamily="34" charset="0"/>
              </a:rPr>
              <a:t> sur Facebook.</a:t>
            </a:r>
            <a:endParaRPr kumimoji="0" lang="fr-FR"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a:ln>
                  <a:noFill/>
                </a:ln>
                <a:solidFill>
                  <a:srgbClr val="000000"/>
                </a:solidFill>
                <a:effectLst/>
                <a:ea typeface="Calibri" pitchFamily="34" charset="0"/>
                <a:cs typeface="Calibri" pitchFamily="34" charset="0"/>
              </a:rPr>
              <a:t>Stickers dans la salle de billard.</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a:ln>
                <a:noFill/>
              </a:ln>
              <a:solidFill>
                <a:schemeClr val="tx1"/>
              </a:solidFill>
              <a:effectLst/>
              <a:cs typeface="Arial" pitchFamily="34" charset="0"/>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21</a:t>
            </a:fld>
            <a:endParaRPr lang="fr-FR" dirty="0"/>
          </a:p>
        </p:txBody>
      </p:sp>
      <p:sp>
        <p:nvSpPr>
          <p:cNvPr id="5" name="Rectangle 4"/>
          <p:cNvSpPr/>
          <p:nvPr/>
        </p:nvSpPr>
        <p:spPr>
          <a:xfrm>
            <a:off x="323528" y="1052736"/>
            <a:ext cx="8424936" cy="5262979"/>
          </a:xfrm>
          <a:prstGeom prst="rect">
            <a:avLst/>
          </a:prstGeom>
        </p:spPr>
        <p:txBody>
          <a:bodyPr wrap="square">
            <a:spAutoFit/>
          </a:bodyPr>
          <a:lstStyle/>
          <a:p>
            <a:pPr lvl="0" algn="just" eaLnBrk="0" fontAlgn="base" hangingPunct="0">
              <a:spcBef>
                <a:spcPct val="0"/>
              </a:spcBef>
              <a:spcAft>
                <a:spcPct val="0"/>
              </a:spcAft>
            </a:pPr>
            <a:r>
              <a:rPr lang="fr-FR" sz="2400" b="1" i="1" u="sng" dirty="0">
                <a:solidFill>
                  <a:srgbClr val="000000"/>
                </a:solidFill>
                <a:ea typeface="Calibri" pitchFamily="34" charset="0"/>
                <a:cs typeface="Calibri" pitchFamily="34" charset="0"/>
              </a:rPr>
              <a:t>Proposition 3</a:t>
            </a:r>
            <a:endParaRPr lang="fr-FR" sz="2400" b="1" u="sng" dirty="0">
              <a:cs typeface="Arial" pitchFamily="34" charset="0"/>
            </a:endParaRPr>
          </a:p>
          <a:p>
            <a:pPr lvl="0" algn="just" eaLnBrk="0" fontAlgn="base" hangingPunct="0">
              <a:spcBef>
                <a:spcPct val="0"/>
              </a:spcBef>
              <a:spcAft>
                <a:spcPct val="0"/>
              </a:spcAft>
            </a:pPr>
            <a:r>
              <a:rPr lang="fr-FR" sz="2400" b="1" dirty="0">
                <a:solidFill>
                  <a:srgbClr val="000000"/>
                </a:solidFill>
                <a:ea typeface="Calibri" pitchFamily="34" charset="0"/>
                <a:cs typeface="Calibri" pitchFamily="34" charset="0"/>
              </a:rPr>
              <a:t>. Coût </a:t>
            </a:r>
            <a:r>
              <a:rPr lang="fr-FR" sz="2400" b="1" dirty="0">
                <a:solidFill>
                  <a:srgbClr val="0000FF"/>
                </a:solidFill>
                <a:ea typeface="Calibri" pitchFamily="34" charset="0"/>
                <a:cs typeface="Calibri" pitchFamily="34" charset="0"/>
              </a:rPr>
              <a:t>750 euros</a:t>
            </a:r>
            <a:r>
              <a:rPr lang="fr-FR" sz="2400" b="1" dirty="0">
                <a:solidFill>
                  <a:srgbClr val="000000"/>
                </a:solidFill>
                <a:ea typeface="Calibri" pitchFamily="34" charset="0"/>
                <a:cs typeface="Calibri" pitchFamily="34" charset="0"/>
              </a:rPr>
              <a:t>/ Déduction fiscale 450€ /Coût réel 300€</a:t>
            </a:r>
            <a:endParaRPr lang="fr-FR" sz="2400" dirty="0">
              <a:cs typeface="Arial" pitchFamily="34" charset="0"/>
            </a:endParaRPr>
          </a:p>
          <a:p>
            <a:pPr lvl="0" algn="just" eaLnBrk="0" fontAlgn="base" hangingPunct="0">
              <a:spcBef>
                <a:spcPct val="0"/>
              </a:spcBef>
              <a:spcAft>
                <a:spcPct val="0"/>
              </a:spcAft>
            </a:pPr>
            <a:r>
              <a:rPr lang="fr-FR" sz="2400" dirty="0">
                <a:solidFill>
                  <a:srgbClr val="000000"/>
                </a:solidFill>
                <a:ea typeface="Calibri" pitchFamily="34" charset="0"/>
                <a:cs typeface="Calibri" pitchFamily="34" charset="0"/>
              </a:rPr>
              <a:t>Vous disposez d’un chéquier de </a:t>
            </a:r>
            <a:r>
              <a:rPr lang="fr-FR" sz="2400" b="1" dirty="0">
                <a:solidFill>
                  <a:srgbClr val="000000"/>
                </a:solidFill>
                <a:ea typeface="Calibri" pitchFamily="34" charset="0"/>
                <a:cs typeface="Calibri" pitchFamily="34" charset="0"/>
              </a:rPr>
              <a:t>25</a:t>
            </a:r>
            <a:r>
              <a:rPr lang="fr-FR" sz="2400" dirty="0">
                <a:solidFill>
                  <a:srgbClr val="000000"/>
                </a:solidFill>
                <a:ea typeface="Calibri" pitchFamily="34" charset="0"/>
                <a:cs typeface="Calibri" pitchFamily="34" charset="0"/>
              </a:rPr>
              <a:t> vignettes que vous utilisez selon vos critères pour faire découvrir ce sport à un client dénommé, ou vos relations professionnelles.</a:t>
            </a:r>
            <a:endParaRPr lang="fr-FR" sz="2400" dirty="0">
              <a:cs typeface="Arial" pitchFamily="34" charset="0"/>
            </a:endParaRPr>
          </a:p>
          <a:p>
            <a:pPr lvl="0" algn="just" eaLnBrk="0" fontAlgn="base" hangingPunct="0">
              <a:spcBef>
                <a:spcPct val="0"/>
              </a:spcBef>
              <a:spcAft>
                <a:spcPct val="0"/>
              </a:spcAft>
            </a:pPr>
            <a:r>
              <a:rPr lang="fr-FR" sz="2400" dirty="0">
                <a:solidFill>
                  <a:srgbClr val="000000"/>
                </a:solidFill>
                <a:ea typeface="Calibri" pitchFamily="34" charset="0"/>
                <a:cs typeface="Calibri" pitchFamily="34" charset="0"/>
              </a:rPr>
              <a:t>Ce client bénéficie d’un droit de découverte du Billard Carambole au cours d’une ½ journée, à l’heure de son choix à organiser avec notre club.</a:t>
            </a:r>
            <a:endParaRPr lang="fr-FR" sz="2400" dirty="0">
              <a:cs typeface="Arial" pitchFamily="34" charset="0"/>
            </a:endParaRPr>
          </a:p>
          <a:p>
            <a:pPr lvl="0" algn="just" eaLnBrk="0" fontAlgn="base" hangingPunct="0">
              <a:spcBef>
                <a:spcPct val="0"/>
              </a:spcBef>
              <a:spcAft>
                <a:spcPct val="0"/>
              </a:spcAft>
              <a:buFontTx/>
              <a:buChar char="•"/>
            </a:pPr>
            <a:r>
              <a:rPr lang="fr-FR" sz="2400" dirty="0">
                <a:solidFill>
                  <a:srgbClr val="000000"/>
                </a:solidFill>
                <a:ea typeface="Calibri" pitchFamily="34" charset="0"/>
                <a:cs typeface="Calibri" pitchFamily="34" charset="0"/>
              </a:rPr>
              <a:t>Présence de votre </a:t>
            </a:r>
            <a:r>
              <a:rPr lang="fr-FR" sz="2400" b="1" dirty="0">
                <a:solidFill>
                  <a:srgbClr val="000000"/>
                </a:solidFill>
                <a:ea typeface="Calibri" pitchFamily="34" charset="0"/>
                <a:cs typeface="Calibri" pitchFamily="34" charset="0"/>
              </a:rPr>
              <a:t>LOGO PARTENAIRE</a:t>
            </a:r>
            <a:r>
              <a:rPr lang="fr-FR" sz="2400" dirty="0">
                <a:solidFill>
                  <a:srgbClr val="000000"/>
                </a:solidFill>
                <a:ea typeface="Calibri" pitchFamily="34" charset="0"/>
                <a:cs typeface="Calibri" pitchFamily="34" charset="0"/>
              </a:rPr>
              <a:t> sur Facebook.</a:t>
            </a:r>
            <a:endParaRPr lang="fr-FR" sz="2400" dirty="0">
              <a:cs typeface="Arial" pitchFamily="34" charset="0"/>
            </a:endParaRPr>
          </a:p>
          <a:p>
            <a:pPr lvl="0" algn="just" eaLnBrk="0" fontAlgn="base" hangingPunct="0">
              <a:spcBef>
                <a:spcPct val="0"/>
              </a:spcBef>
              <a:spcAft>
                <a:spcPct val="0"/>
              </a:spcAft>
              <a:buFontTx/>
              <a:buChar char="•"/>
            </a:pPr>
            <a:r>
              <a:rPr lang="fr-FR" sz="2400" dirty="0">
                <a:solidFill>
                  <a:srgbClr val="000000"/>
                </a:solidFill>
                <a:ea typeface="Calibri" pitchFamily="34" charset="0"/>
                <a:cs typeface="Calibri" pitchFamily="34" charset="0"/>
              </a:rPr>
              <a:t>Stickers dans la salle de billard et sur la communication du club.</a:t>
            </a:r>
          </a:p>
          <a:p>
            <a:pPr lvl="0" algn="just" eaLnBrk="0" fontAlgn="base" hangingPunct="0">
              <a:spcBef>
                <a:spcPct val="0"/>
              </a:spcBef>
              <a:spcAft>
                <a:spcPct val="0"/>
              </a:spcAft>
            </a:pPr>
            <a:endParaRPr lang="fr-FR" sz="2400" dirty="0">
              <a:cs typeface="Arial" pitchFamily="34" charset="0"/>
            </a:endParaRPr>
          </a:p>
          <a:p>
            <a:pPr lvl="0" algn="just" eaLnBrk="0" fontAlgn="base" hangingPunct="0">
              <a:spcBef>
                <a:spcPct val="0"/>
              </a:spcBef>
              <a:spcAft>
                <a:spcPct val="0"/>
              </a:spcAft>
            </a:pPr>
            <a:r>
              <a:rPr lang="fr-FR" sz="2400" b="1" i="1" u="sng" dirty="0">
                <a:solidFill>
                  <a:srgbClr val="000000"/>
                </a:solidFill>
                <a:ea typeface="Calibri" pitchFamily="34" charset="0"/>
                <a:cs typeface="Calibri" pitchFamily="34" charset="0"/>
              </a:rPr>
              <a:t>Proposition 4</a:t>
            </a:r>
            <a:endParaRPr lang="fr-FR" sz="2400" b="1" u="sng" dirty="0">
              <a:cs typeface="Arial" pitchFamily="34" charset="0"/>
            </a:endParaRPr>
          </a:p>
          <a:p>
            <a:pPr lvl="0" algn="just" eaLnBrk="0" fontAlgn="base" hangingPunct="0">
              <a:spcBef>
                <a:spcPct val="0"/>
              </a:spcBef>
              <a:spcAft>
                <a:spcPct val="0"/>
              </a:spcAft>
            </a:pPr>
            <a:r>
              <a:rPr lang="fr-FR" sz="2400" b="1" dirty="0">
                <a:solidFill>
                  <a:srgbClr val="000000"/>
                </a:solidFill>
                <a:ea typeface="Calibri" pitchFamily="34" charset="0"/>
                <a:cs typeface="Calibri" pitchFamily="34" charset="0"/>
              </a:rPr>
              <a:t>. Coût : </a:t>
            </a:r>
            <a:r>
              <a:rPr lang="fr-FR" sz="2400" b="1" dirty="0">
                <a:solidFill>
                  <a:srgbClr val="0000FF"/>
                </a:solidFill>
                <a:ea typeface="Calibri" pitchFamily="34" charset="0"/>
                <a:cs typeface="Calibri" pitchFamily="34" charset="0"/>
              </a:rPr>
              <a:t>libre</a:t>
            </a:r>
            <a:r>
              <a:rPr lang="fr-FR" sz="2400" b="1" dirty="0">
                <a:solidFill>
                  <a:srgbClr val="000000"/>
                </a:solidFill>
                <a:ea typeface="Calibri" pitchFamily="34" charset="0"/>
                <a:cs typeface="Calibri" pitchFamily="34" charset="0"/>
              </a:rPr>
              <a:t> / </a:t>
            </a:r>
            <a:r>
              <a:rPr lang="fr-FR" sz="2400" b="1" dirty="0">
                <a:ea typeface="Calibri" pitchFamily="34" charset="0"/>
                <a:cs typeface="Calibri" pitchFamily="34" charset="0"/>
              </a:rPr>
              <a:t>Déduction fiscale (60%).</a:t>
            </a:r>
            <a:endParaRPr lang="fr-FR" sz="2400" dirty="0">
              <a:cs typeface="Arial" pitchFamily="34" charset="0"/>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22</a:t>
            </a:fld>
            <a:endParaRPr lang="fr-FR" dirty="0"/>
          </a:p>
        </p:txBody>
      </p:sp>
      <p:sp>
        <p:nvSpPr>
          <p:cNvPr id="5" name="ZoneTexte 4"/>
          <p:cNvSpPr txBox="1"/>
          <p:nvPr/>
        </p:nvSpPr>
        <p:spPr>
          <a:xfrm>
            <a:off x="395536" y="764704"/>
            <a:ext cx="8496944" cy="5724644"/>
          </a:xfrm>
          <a:prstGeom prst="rect">
            <a:avLst/>
          </a:prstGeom>
          <a:noFill/>
        </p:spPr>
        <p:txBody>
          <a:bodyPr wrap="square" rtlCol="0">
            <a:spAutoFit/>
          </a:bodyPr>
          <a:lstStyle/>
          <a:p>
            <a:pPr algn="ctr"/>
            <a:r>
              <a:rPr lang="fr-FR" sz="4400" b="1" u="sng" dirty="0"/>
              <a:t>Gouvernance du club</a:t>
            </a:r>
          </a:p>
          <a:p>
            <a:pPr algn="ctr"/>
            <a:endParaRPr lang="fr-FR" sz="1000" b="1" dirty="0"/>
          </a:p>
          <a:p>
            <a:pPr algn="ctr"/>
            <a:r>
              <a:rPr lang="fr-FR" sz="2400" b="1" dirty="0"/>
              <a:t>- Faire le point de l’avancement du projet à chaque A.G.</a:t>
            </a:r>
          </a:p>
          <a:p>
            <a:pPr algn="ctr"/>
            <a:endParaRPr lang="fr-FR" sz="2400" b="1" dirty="0"/>
          </a:p>
          <a:p>
            <a:pPr algn="ctr"/>
            <a:r>
              <a:rPr lang="fr-FR" sz="2400" b="1" dirty="0"/>
              <a:t>- Penser à revoir et réécrire les statuts </a:t>
            </a:r>
            <a:r>
              <a:rPr lang="fr-FR" sz="2400" i="1" dirty="0"/>
              <a:t>(si trop anciens)</a:t>
            </a:r>
          </a:p>
          <a:p>
            <a:pPr algn="ctr"/>
            <a:endParaRPr lang="fr-FR" sz="2400" b="1" dirty="0"/>
          </a:p>
          <a:p>
            <a:pPr algn="ctr"/>
            <a:r>
              <a:rPr lang="fr-FR" sz="2400" b="1" dirty="0"/>
              <a:t>Utiliser le modèle F.F.B.</a:t>
            </a:r>
          </a:p>
          <a:p>
            <a:pPr algn="ctr"/>
            <a:r>
              <a:rPr lang="fr-FR" sz="2400" dirty="0">
                <a:solidFill>
                  <a:srgbClr val="0000FF"/>
                </a:solidFill>
              </a:rPr>
              <a:t>Site F.F.B., Ressources, Autres outils, Téléchargement, Outils pour les clubs, création de club, cliquer sur « Statuts types de club »</a:t>
            </a:r>
          </a:p>
          <a:p>
            <a:pPr algn="ctr">
              <a:buFontTx/>
              <a:buChar char="-"/>
            </a:pPr>
            <a:r>
              <a:rPr lang="fr-FR" sz="2400" b="1" dirty="0"/>
              <a:t>Adapter le règlement intérieur en conséquence</a:t>
            </a:r>
          </a:p>
          <a:p>
            <a:pPr algn="ctr">
              <a:buFontTx/>
              <a:buChar char="-"/>
            </a:pPr>
            <a:r>
              <a:rPr lang="fr-FR" sz="2400" b="1" dirty="0"/>
              <a:t> Étoffer le comité directeur</a:t>
            </a:r>
          </a:p>
          <a:p>
            <a:pPr algn="ctr"/>
            <a:endParaRPr lang="fr-FR" sz="2400" b="1" dirty="0"/>
          </a:p>
          <a:p>
            <a:pPr algn="ctr"/>
            <a:r>
              <a:rPr lang="fr-FR" sz="2400" b="1" dirty="0"/>
              <a:t>- Création de commissions pour y inclure des adhérents qui participeront aux projets et animations</a:t>
            </a: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7" name="ZoneTexte 6"/>
          <p:cNvSpPr txBox="1"/>
          <p:nvPr/>
        </p:nvSpPr>
        <p:spPr>
          <a:xfrm>
            <a:off x="6839744" y="548680"/>
            <a:ext cx="2304256" cy="369332"/>
          </a:xfrm>
          <a:prstGeom prst="rect">
            <a:avLst/>
          </a:prstGeom>
          <a:noFill/>
        </p:spPr>
        <p:txBody>
          <a:bodyPr wrap="square" rtlCol="0">
            <a:spAutoFit/>
          </a:bodyPr>
          <a:lstStyle/>
          <a:p>
            <a:pPr algn="ctr"/>
            <a:r>
              <a:rPr lang="fr-FR" dirty="0">
                <a:solidFill>
                  <a:schemeClr val="accent2">
                    <a:lumMod val="60000"/>
                    <a:lumOff val="40000"/>
                  </a:schemeClr>
                </a:solidFill>
              </a:rPr>
              <a:t>(Étape 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23</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7" name="ZoneTexte 6"/>
          <p:cNvSpPr txBox="1"/>
          <p:nvPr/>
        </p:nvSpPr>
        <p:spPr>
          <a:xfrm>
            <a:off x="6660232" y="620688"/>
            <a:ext cx="2304256" cy="369332"/>
          </a:xfrm>
          <a:prstGeom prst="rect">
            <a:avLst/>
          </a:prstGeom>
          <a:noFill/>
        </p:spPr>
        <p:txBody>
          <a:bodyPr wrap="square" rtlCol="0">
            <a:spAutoFit/>
          </a:bodyPr>
          <a:lstStyle/>
          <a:p>
            <a:pPr algn="ctr"/>
            <a:r>
              <a:rPr lang="fr-FR" dirty="0">
                <a:solidFill>
                  <a:srgbClr val="7030A0"/>
                </a:solidFill>
              </a:rPr>
              <a:t>(Étape 8)</a:t>
            </a:r>
          </a:p>
        </p:txBody>
      </p:sp>
      <p:sp>
        <p:nvSpPr>
          <p:cNvPr id="8" name="ZoneTexte 7"/>
          <p:cNvSpPr txBox="1"/>
          <p:nvPr/>
        </p:nvSpPr>
        <p:spPr>
          <a:xfrm>
            <a:off x="251520" y="1340768"/>
            <a:ext cx="8640960" cy="4893647"/>
          </a:xfrm>
          <a:prstGeom prst="rect">
            <a:avLst/>
          </a:prstGeom>
          <a:noFill/>
        </p:spPr>
        <p:txBody>
          <a:bodyPr wrap="square" rtlCol="0">
            <a:spAutoFit/>
          </a:bodyPr>
          <a:lstStyle/>
          <a:p>
            <a:pPr algn="ctr"/>
            <a:r>
              <a:rPr lang="fr-FR" sz="4400" b="1" dirty="0"/>
              <a:t>Communication</a:t>
            </a:r>
          </a:p>
          <a:p>
            <a:pPr algn="ctr"/>
            <a:endParaRPr lang="fr-FR" sz="800" dirty="0"/>
          </a:p>
          <a:p>
            <a:pPr algn="ctr">
              <a:buFontTx/>
              <a:buChar char="-"/>
            </a:pPr>
            <a:r>
              <a:rPr lang="fr-FR" sz="3600" b="1" dirty="0"/>
              <a:t>Faire connaître ce qui est fait </a:t>
            </a:r>
          </a:p>
          <a:p>
            <a:pPr algn="ctr"/>
            <a:r>
              <a:rPr lang="fr-FR" sz="3600" b="1" dirty="0"/>
              <a:t>par tous les moyens actuels</a:t>
            </a:r>
          </a:p>
          <a:p>
            <a:endParaRPr lang="fr-FR" sz="800" b="1" dirty="0"/>
          </a:p>
          <a:p>
            <a:r>
              <a:rPr lang="fr-FR" sz="3600" dirty="0"/>
              <a:t>. Sites web, F.F.B., L.N.B., Club, etc.</a:t>
            </a:r>
          </a:p>
          <a:p>
            <a:r>
              <a:rPr lang="fr-FR" sz="3600" dirty="0"/>
              <a:t>. Réseaux sociaux, Facebook ou autres,</a:t>
            </a:r>
          </a:p>
          <a:p>
            <a:r>
              <a:rPr lang="fr-FR" sz="3600" dirty="0"/>
              <a:t>. Presse locale,</a:t>
            </a:r>
          </a:p>
          <a:p>
            <a:r>
              <a:rPr lang="fr-FR" sz="3600" dirty="0"/>
              <a:t>. Distribution de flyers, plaquette, etc.</a:t>
            </a:r>
          </a:p>
          <a:p>
            <a:pPr algn="ctr">
              <a:buFontTx/>
              <a:buChar char="-"/>
            </a:pPr>
            <a:endParaRPr lang="fr-F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95536" y="6381328"/>
            <a:ext cx="2133600" cy="365125"/>
          </a:xfrm>
        </p:spPr>
        <p:txBody>
          <a:bodyPr/>
          <a:lstStyle/>
          <a:p>
            <a:r>
              <a:rPr lang="fr-FR" dirty="0"/>
              <a:t>05/09/2021</a:t>
            </a:r>
          </a:p>
        </p:txBody>
      </p:sp>
      <p:sp>
        <p:nvSpPr>
          <p:cNvPr id="3" name="Espace réservé du pied de page 2"/>
          <p:cNvSpPr>
            <a:spLocks noGrp="1"/>
          </p:cNvSpPr>
          <p:nvPr>
            <p:ph type="ftr" sz="quarter" idx="11"/>
          </p:nvPr>
        </p:nvSpPr>
        <p:spPr>
          <a:xfrm>
            <a:off x="2627784" y="6381328"/>
            <a:ext cx="3352800" cy="365125"/>
          </a:xfrm>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24</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6" name="ZoneTexte 5"/>
          <p:cNvSpPr txBox="1"/>
          <p:nvPr/>
        </p:nvSpPr>
        <p:spPr>
          <a:xfrm>
            <a:off x="467544" y="1340768"/>
            <a:ext cx="8280920" cy="4678204"/>
          </a:xfrm>
          <a:prstGeom prst="rect">
            <a:avLst/>
          </a:prstGeom>
          <a:noFill/>
        </p:spPr>
        <p:txBody>
          <a:bodyPr wrap="square" rtlCol="0">
            <a:spAutoFit/>
          </a:bodyPr>
          <a:lstStyle/>
          <a:p>
            <a:r>
              <a:rPr lang="fr-FR" sz="3200" b="1" u="sng" dirty="0"/>
              <a:t>Actions en 2021 </a:t>
            </a:r>
            <a:r>
              <a:rPr lang="fr-FR" sz="3200" dirty="0"/>
              <a:t>:</a:t>
            </a:r>
          </a:p>
          <a:p>
            <a:pPr algn="just"/>
            <a:r>
              <a:rPr lang="fr-FR" sz="3200" dirty="0"/>
              <a:t>Le 23 et 30 juin : Participation à l’animation pour les jeunes de l’AQBL organisée par la MDA de Bernay avec un billard BT 700 monté dans la maison de quartier.</a:t>
            </a:r>
          </a:p>
          <a:p>
            <a:endParaRPr lang="fr-FR" sz="1000" dirty="0"/>
          </a:p>
          <a:p>
            <a:r>
              <a:rPr lang="fr-FR" sz="3200" b="1" u="sng" dirty="0"/>
              <a:t>Prévision en Novembre </a:t>
            </a:r>
            <a:r>
              <a:rPr lang="fr-FR" sz="3200" dirty="0"/>
              <a:t>:</a:t>
            </a:r>
          </a:p>
          <a:p>
            <a:pPr algn="just"/>
            <a:r>
              <a:rPr lang="fr-FR" sz="3200" dirty="0"/>
              <a:t>Stand sur le marché de Bernay pour une animation en vue du téléthon 2021, toujours avec le billard BT 700.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25</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6" name="ZoneTexte 5"/>
          <p:cNvSpPr txBox="1"/>
          <p:nvPr/>
        </p:nvSpPr>
        <p:spPr>
          <a:xfrm>
            <a:off x="467544" y="1340768"/>
            <a:ext cx="8280920" cy="4185761"/>
          </a:xfrm>
          <a:prstGeom prst="rect">
            <a:avLst/>
          </a:prstGeom>
          <a:noFill/>
        </p:spPr>
        <p:txBody>
          <a:bodyPr wrap="square" rtlCol="0">
            <a:spAutoFit/>
          </a:bodyPr>
          <a:lstStyle/>
          <a:p>
            <a:r>
              <a:rPr lang="fr-FR" sz="3200" b="1" u="sng" dirty="0"/>
              <a:t>A partir d’octobre :</a:t>
            </a:r>
            <a:endParaRPr lang="fr-FR" sz="3200" dirty="0"/>
          </a:p>
          <a:p>
            <a:pPr algn="just"/>
            <a:r>
              <a:rPr lang="fr-FR" sz="3200" dirty="0"/>
              <a:t>Avec 2 billards </a:t>
            </a:r>
            <a:r>
              <a:rPr lang="fr-FR" dirty="0"/>
              <a:t>«DECATHLON », </a:t>
            </a:r>
            <a:r>
              <a:rPr lang="fr-FR" sz="3200" dirty="0"/>
              <a:t>animation « Maths et Billard » avec jeunes </a:t>
            </a:r>
            <a:r>
              <a:rPr lang="fr-FR" sz="2400" i="1" dirty="0"/>
              <a:t>(et moins jeunes) </a:t>
            </a:r>
            <a:r>
              <a:rPr lang="fr-FR" sz="3200" dirty="0"/>
              <a:t>d’un « Quartier Prioritaire de la Ville » (demande de subvention à la préfecture pour achat d’un billard BT 700 UK, « Politique de la Ville »)</a:t>
            </a:r>
          </a:p>
          <a:p>
            <a:pPr algn="just"/>
            <a:r>
              <a:rPr lang="fr-FR" sz="3200" dirty="0"/>
              <a:t>1 à 2 fois par mois, avec l’aide d’une association de quartier. </a:t>
            </a:r>
            <a:r>
              <a:rPr lang="fr-FR" sz="2000" i="1" dirty="0"/>
              <a:t>(situé à 3,5 km du club)</a:t>
            </a:r>
          </a:p>
          <a:p>
            <a:endParaRPr lang="fr-FR"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26</a:t>
            </a:fld>
            <a:endParaRPr lang="fr-FR"/>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6" name="ZoneTexte 5"/>
          <p:cNvSpPr txBox="1"/>
          <p:nvPr/>
        </p:nvSpPr>
        <p:spPr>
          <a:xfrm>
            <a:off x="251520" y="908720"/>
            <a:ext cx="8568952" cy="5786199"/>
          </a:xfrm>
          <a:prstGeom prst="rect">
            <a:avLst/>
          </a:prstGeom>
          <a:noFill/>
        </p:spPr>
        <p:txBody>
          <a:bodyPr wrap="square" rtlCol="0">
            <a:spAutoFit/>
          </a:bodyPr>
          <a:lstStyle/>
          <a:p>
            <a:pPr algn="ctr"/>
            <a:r>
              <a:rPr lang="fr-FR" sz="4400" b="1" u="sng" dirty="0"/>
              <a:t>Progression du nombre d’adhérents pour Bernay</a:t>
            </a:r>
          </a:p>
          <a:p>
            <a:pPr algn="ctr"/>
            <a:endParaRPr lang="fr-FR" sz="1000" b="1" dirty="0"/>
          </a:p>
          <a:p>
            <a:r>
              <a:rPr lang="fr-FR" b="1" dirty="0"/>
              <a:t>	  Total	Arrivées        Départs	Pass scolaires	Jeunes initiés</a:t>
            </a:r>
          </a:p>
          <a:p>
            <a:r>
              <a:rPr lang="fr-FR" dirty="0"/>
              <a:t>2012 / 2013 : 15</a:t>
            </a:r>
          </a:p>
          <a:p>
            <a:r>
              <a:rPr lang="fr-FR" dirty="0"/>
              <a:t>2013 / 2014 : 19</a:t>
            </a:r>
          </a:p>
          <a:p>
            <a:r>
              <a:rPr lang="fr-FR" dirty="0"/>
              <a:t>2014 / 2015 : 22 </a:t>
            </a:r>
          </a:p>
          <a:p>
            <a:r>
              <a:rPr lang="fr-FR" dirty="0"/>
              <a:t>2015 / 2016 : 18	       -	             -		          -		         -</a:t>
            </a:r>
          </a:p>
          <a:p>
            <a:r>
              <a:rPr lang="fr-FR" dirty="0"/>
              <a:t>2016 / 2017 : 20	       5	             3		          0		         -</a:t>
            </a:r>
          </a:p>
          <a:p>
            <a:r>
              <a:rPr lang="fr-FR" u="sng" dirty="0"/>
              <a:t>2017 / 2018 </a:t>
            </a:r>
            <a:r>
              <a:rPr lang="fr-FR" dirty="0"/>
              <a:t>: </a:t>
            </a:r>
            <a:r>
              <a:rPr lang="fr-FR" b="1" dirty="0"/>
              <a:t>31</a:t>
            </a:r>
            <a:r>
              <a:rPr lang="fr-FR" dirty="0"/>
              <a:t>	       16	             5		          0		         -</a:t>
            </a:r>
          </a:p>
          <a:p>
            <a:endParaRPr lang="fr-FR" sz="800" dirty="0"/>
          </a:p>
          <a:p>
            <a:r>
              <a:rPr lang="fr-FR" dirty="0"/>
              <a:t>2018 / 2019 : </a:t>
            </a:r>
            <a:r>
              <a:rPr lang="fr-FR" b="1" dirty="0"/>
              <a:t>31</a:t>
            </a:r>
            <a:r>
              <a:rPr lang="fr-FR" dirty="0"/>
              <a:t>	       10	             10                         39		         52</a:t>
            </a:r>
          </a:p>
          <a:p>
            <a:endParaRPr lang="fr-FR" sz="800" dirty="0"/>
          </a:p>
          <a:p>
            <a:r>
              <a:rPr lang="fr-FR" dirty="0"/>
              <a:t>2019 / 2020 : </a:t>
            </a:r>
            <a:r>
              <a:rPr lang="fr-FR" b="1" dirty="0"/>
              <a:t>45</a:t>
            </a:r>
            <a:r>
              <a:rPr lang="fr-FR" dirty="0"/>
              <a:t>	       22	             8		          26 		         85</a:t>
            </a:r>
          </a:p>
          <a:p>
            <a:endParaRPr lang="fr-FR" sz="800" dirty="0"/>
          </a:p>
          <a:p>
            <a:r>
              <a:rPr lang="fr-FR" dirty="0"/>
              <a:t>2020 / 2021 : </a:t>
            </a:r>
            <a:r>
              <a:rPr lang="fr-FR" b="1" dirty="0"/>
              <a:t>31</a:t>
            </a:r>
            <a:r>
              <a:rPr lang="fr-FR" dirty="0"/>
              <a:t>	       </a:t>
            </a:r>
            <a:r>
              <a:rPr lang="fr-FR" b="1" dirty="0"/>
              <a:t>8</a:t>
            </a:r>
            <a:r>
              <a:rPr lang="fr-FR" dirty="0"/>
              <a:t>	             </a:t>
            </a:r>
            <a:r>
              <a:rPr lang="fr-FR" b="1" dirty="0"/>
              <a:t>22</a:t>
            </a:r>
            <a:r>
              <a:rPr lang="fr-FR" dirty="0"/>
              <a:t> </a:t>
            </a:r>
            <a:r>
              <a:rPr lang="fr-FR" sz="1200" i="1" dirty="0"/>
              <a:t>(2 transferts,                </a:t>
            </a:r>
            <a:r>
              <a:rPr lang="fr-FR" b="1" dirty="0"/>
              <a:t>38 </a:t>
            </a:r>
            <a:r>
              <a:rPr lang="fr-FR" sz="1000" b="1" i="1" dirty="0"/>
              <a:t>	</a:t>
            </a:r>
            <a:r>
              <a:rPr lang="fr-FR" b="1" i="1" dirty="0"/>
              <a:t>                      50 prévus</a:t>
            </a:r>
            <a:endParaRPr lang="fr-FR" i="1" dirty="0"/>
          </a:p>
          <a:p>
            <a:r>
              <a:rPr lang="fr-FR" sz="1200" i="1" dirty="0"/>
              <a:t>                                                                                                        9 liés au COVID,           (prévus mais non réalisés)             (24 réalisés)</a:t>
            </a:r>
            <a:endParaRPr lang="fr-FR" i="1" dirty="0"/>
          </a:p>
          <a:p>
            <a:r>
              <a:rPr lang="fr-FR" sz="1200" i="1" dirty="0"/>
              <a:t>                                                                                 6 malades, 3 déménagements, 2 autres)</a:t>
            </a:r>
          </a:p>
          <a:p>
            <a:r>
              <a:rPr lang="fr-FR" sz="1400" b="1" dirty="0">
                <a:solidFill>
                  <a:srgbClr val="0000FF"/>
                </a:solidFill>
              </a:rPr>
              <a:t>       Prévisions</a:t>
            </a:r>
          </a:p>
          <a:p>
            <a:r>
              <a:rPr lang="fr-FR" dirty="0">
                <a:solidFill>
                  <a:srgbClr val="0000FF"/>
                </a:solidFill>
              </a:rPr>
              <a:t>2021 / 2022 : </a:t>
            </a:r>
            <a:r>
              <a:rPr lang="fr-FR" b="1" dirty="0">
                <a:solidFill>
                  <a:srgbClr val="0000FF"/>
                </a:solidFill>
              </a:rPr>
              <a:t>37</a:t>
            </a:r>
            <a:r>
              <a:rPr lang="fr-FR" dirty="0">
                <a:solidFill>
                  <a:srgbClr val="0000FF"/>
                </a:solidFill>
              </a:rPr>
              <a:t>	       </a:t>
            </a:r>
            <a:r>
              <a:rPr lang="fr-FR" b="1" dirty="0">
                <a:solidFill>
                  <a:srgbClr val="0000FF"/>
                </a:solidFill>
              </a:rPr>
              <a:t>10</a:t>
            </a:r>
            <a:r>
              <a:rPr lang="fr-FR" dirty="0">
                <a:solidFill>
                  <a:srgbClr val="0000FF"/>
                </a:solidFill>
              </a:rPr>
              <a:t>	              </a:t>
            </a:r>
            <a:r>
              <a:rPr lang="fr-FR" b="1" dirty="0">
                <a:solidFill>
                  <a:srgbClr val="0000FF"/>
                </a:solidFill>
              </a:rPr>
              <a:t>4 	            38 	     50</a:t>
            </a:r>
          </a:p>
        </p:txBody>
      </p:sp>
      <p:cxnSp>
        <p:nvCxnSpPr>
          <p:cNvPr id="8" name="Connecteur droit avec flèche 7"/>
          <p:cNvCxnSpPr/>
          <p:nvPr/>
        </p:nvCxnSpPr>
        <p:spPr>
          <a:xfrm>
            <a:off x="5796136" y="5445224"/>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7956376" y="5445224"/>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27</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1025" name="Rectangle 1"/>
          <p:cNvSpPr>
            <a:spLocks noChangeArrowheads="1"/>
          </p:cNvSpPr>
          <p:nvPr/>
        </p:nvSpPr>
        <p:spPr bwMode="auto">
          <a:xfrm>
            <a:off x="323528" y="1196752"/>
            <a:ext cx="8424936"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Depuis 2017 le club de BERNAY s’est restructuré et a mis en place plusieurs projets :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8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1) Projet « Sport et développement » saisons 2017 – 2022.</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2) Projet « Billard à l’école » en 2018.</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3) Projet «  Billard aux services des jeunes » en 2019.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1" i="0" u="none" strike="noStrike" cap="none" normalizeH="0" baseline="0" dirty="0">
              <a:ln>
                <a:noFill/>
              </a:ln>
              <a:solidFill>
                <a:schemeClr val="tx1"/>
              </a:solidFill>
              <a:effectLst/>
              <a:ea typeface="Calibri" pitchFamily="34" charset="0"/>
              <a:cs typeface="Times New Roman" pitchFamily="18" charset="0"/>
            </a:endParaRPr>
          </a:p>
          <a:p>
            <a:pPr eaLnBrk="0" fontAlgn="base" hangingPunct="0">
              <a:spcBef>
                <a:spcPct val="0"/>
              </a:spcBef>
              <a:spcAft>
                <a:spcPct val="0"/>
              </a:spcAft>
              <a:buFontTx/>
              <a:buChar char="•"/>
            </a:pPr>
            <a:r>
              <a:rPr lang="fr-FR" sz="2400" b="1" dirty="0">
                <a:ea typeface="Calibri" pitchFamily="34" charset="0"/>
                <a:cs typeface="Times New Roman" pitchFamily="18" charset="0"/>
              </a:rPr>
              <a:t>4) Projet « Billard à Poches » en 2020. </a:t>
            </a:r>
            <a:endParaRPr lang="fr-FR" sz="2400" b="1" dirty="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fr-FR" sz="800"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5) Projet « Le billard, un sport au service de l’intégration, de la diversité et de la mixité » en 2020.</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800" b="1"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6) Projet « Maths et Billard » par le B.C.B. à la rencontre des jeunes, en 2021.</a:t>
            </a:r>
          </a:p>
          <a:p>
            <a:pPr marL="0" marR="0" lvl="0" indent="0" algn="just" defTabSz="914400" rtl="0" eaLnBrk="0" fontAlgn="base" latinLnBrk="0" hangingPunct="0">
              <a:lnSpc>
                <a:spcPct val="100000"/>
              </a:lnSpc>
              <a:spcBef>
                <a:spcPct val="0"/>
              </a:spcBef>
              <a:spcAft>
                <a:spcPct val="0"/>
              </a:spcAft>
              <a:buClrTx/>
              <a:buSzTx/>
              <a:buFontTx/>
              <a:buChar char="•"/>
              <a:tabLst/>
            </a:pPr>
            <a:r>
              <a:rPr lang="fr-FR" sz="2400" b="1" dirty="0">
                <a:cs typeface="Times New Roman" pitchFamily="18" charset="0"/>
              </a:rPr>
              <a:t>7) Projet associatif B.C.B. Pour l’Olympiade 2021/2024 </a:t>
            </a:r>
            <a:r>
              <a:rPr lang="fr-FR" sz="1100" b="1" i="1" dirty="0">
                <a:cs typeface="Times New Roman" pitchFamily="18" charset="0"/>
              </a:rPr>
              <a:t>(en cours)</a:t>
            </a:r>
            <a:endParaRPr kumimoji="0" lang="fr-FR" sz="1100" b="1" i="1"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28</a:t>
            </a:fld>
            <a:endParaRPr lang="fr-FR" dirty="0"/>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graphicFrame>
        <p:nvGraphicFramePr>
          <p:cNvPr id="8" name="Tableau 7"/>
          <p:cNvGraphicFramePr>
            <a:graphicFrameLocks noGrp="1"/>
          </p:cNvGraphicFramePr>
          <p:nvPr/>
        </p:nvGraphicFramePr>
        <p:xfrm>
          <a:off x="179512" y="764704"/>
          <a:ext cx="8784966" cy="5616635"/>
        </p:xfrm>
        <a:graphic>
          <a:graphicData uri="http://schemas.openxmlformats.org/drawingml/2006/table">
            <a:tbl>
              <a:tblPr/>
              <a:tblGrid>
                <a:gridCol w="1747992">
                  <a:extLst>
                    <a:ext uri="{9D8B030D-6E8A-4147-A177-3AD203B41FA5}">
                      <a16:colId xmlns:a16="http://schemas.microsoft.com/office/drawing/2014/main" val="20000"/>
                    </a:ext>
                  </a:extLst>
                </a:gridCol>
                <a:gridCol w="312441">
                  <a:extLst>
                    <a:ext uri="{9D8B030D-6E8A-4147-A177-3AD203B41FA5}">
                      <a16:colId xmlns:a16="http://schemas.microsoft.com/office/drawing/2014/main" val="20001"/>
                    </a:ext>
                  </a:extLst>
                </a:gridCol>
                <a:gridCol w="312441">
                  <a:extLst>
                    <a:ext uri="{9D8B030D-6E8A-4147-A177-3AD203B41FA5}">
                      <a16:colId xmlns:a16="http://schemas.microsoft.com/office/drawing/2014/main" val="20002"/>
                    </a:ext>
                  </a:extLst>
                </a:gridCol>
                <a:gridCol w="312441">
                  <a:extLst>
                    <a:ext uri="{9D8B030D-6E8A-4147-A177-3AD203B41FA5}">
                      <a16:colId xmlns:a16="http://schemas.microsoft.com/office/drawing/2014/main" val="20003"/>
                    </a:ext>
                  </a:extLst>
                </a:gridCol>
                <a:gridCol w="408146">
                  <a:extLst>
                    <a:ext uri="{9D8B030D-6E8A-4147-A177-3AD203B41FA5}">
                      <a16:colId xmlns:a16="http://schemas.microsoft.com/office/drawing/2014/main" val="20004"/>
                    </a:ext>
                  </a:extLst>
                </a:gridCol>
                <a:gridCol w="309629">
                  <a:extLst>
                    <a:ext uri="{9D8B030D-6E8A-4147-A177-3AD203B41FA5}">
                      <a16:colId xmlns:a16="http://schemas.microsoft.com/office/drawing/2014/main" val="20005"/>
                    </a:ext>
                  </a:extLst>
                </a:gridCol>
                <a:gridCol w="312441">
                  <a:extLst>
                    <a:ext uri="{9D8B030D-6E8A-4147-A177-3AD203B41FA5}">
                      <a16:colId xmlns:a16="http://schemas.microsoft.com/office/drawing/2014/main" val="20006"/>
                    </a:ext>
                  </a:extLst>
                </a:gridCol>
                <a:gridCol w="312441">
                  <a:extLst>
                    <a:ext uri="{9D8B030D-6E8A-4147-A177-3AD203B41FA5}">
                      <a16:colId xmlns:a16="http://schemas.microsoft.com/office/drawing/2014/main" val="20007"/>
                    </a:ext>
                  </a:extLst>
                </a:gridCol>
                <a:gridCol w="312441">
                  <a:extLst>
                    <a:ext uri="{9D8B030D-6E8A-4147-A177-3AD203B41FA5}">
                      <a16:colId xmlns:a16="http://schemas.microsoft.com/office/drawing/2014/main" val="20008"/>
                    </a:ext>
                  </a:extLst>
                </a:gridCol>
                <a:gridCol w="408146">
                  <a:extLst>
                    <a:ext uri="{9D8B030D-6E8A-4147-A177-3AD203B41FA5}">
                      <a16:colId xmlns:a16="http://schemas.microsoft.com/office/drawing/2014/main" val="20009"/>
                    </a:ext>
                  </a:extLst>
                </a:gridCol>
                <a:gridCol w="312441">
                  <a:extLst>
                    <a:ext uri="{9D8B030D-6E8A-4147-A177-3AD203B41FA5}">
                      <a16:colId xmlns:a16="http://schemas.microsoft.com/office/drawing/2014/main" val="20010"/>
                    </a:ext>
                  </a:extLst>
                </a:gridCol>
                <a:gridCol w="312441">
                  <a:extLst>
                    <a:ext uri="{9D8B030D-6E8A-4147-A177-3AD203B41FA5}">
                      <a16:colId xmlns:a16="http://schemas.microsoft.com/office/drawing/2014/main" val="20011"/>
                    </a:ext>
                  </a:extLst>
                </a:gridCol>
                <a:gridCol w="312441">
                  <a:extLst>
                    <a:ext uri="{9D8B030D-6E8A-4147-A177-3AD203B41FA5}">
                      <a16:colId xmlns:a16="http://schemas.microsoft.com/office/drawing/2014/main" val="20012"/>
                    </a:ext>
                  </a:extLst>
                </a:gridCol>
                <a:gridCol w="408146">
                  <a:extLst>
                    <a:ext uri="{9D8B030D-6E8A-4147-A177-3AD203B41FA5}">
                      <a16:colId xmlns:a16="http://schemas.microsoft.com/office/drawing/2014/main" val="20013"/>
                    </a:ext>
                  </a:extLst>
                </a:gridCol>
                <a:gridCol w="312441">
                  <a:extLst>
                    <a:ext uri="{9D8B030D-6E8A-4147-A177-3AD203B41FA5}">
                      <a16:colId xmlns:a16="http://schemas.microsoft.com/office/drawing/2014/main" val="20014"/>
                    </a:ext>
                  </a:extLst>
                </a:gridCol>
                <a:gridCol w="312441">
                  <a:extLst>
                    <a:ext uri="{9D8B030D-6E8A-4147-A177-3AD203B41FA5}">
                      <a16:colId xmlns:a16="http://schemas.microsoft.com/office/drawing/2014/main" val="20015"/>
                    </a:ext>
                  </a:extLst>
                </a:gridCol>
                <a:gridCol w="312441">
                  <a:extLst>
                    <a:ext uri="{9D8B030D-6E8A-4147-A177-3AD203B41FA5}">
                      <a16:colId xmlns:a16="http://schemas.microsoft.com/office/drawing/2014/main" val="20016"/>
                    </a:ext>
                  </a:extLst>
                </a:gridCol>
                <a:gridCol w="408146">
                  <a:extLst>
                    <a:ext uri="{9D8B030D-6E8A-4147-A177-3AD203B41FA5}">
                      <a16:colId xmlns:a16="http://schemas.microsoft.com/office/drawing/2014/main" val="20017"/>
                    </a:ext>
                  </a:extLst>
                </a:gridCol>
                <a:gridCol w="312441">
                  <a:extLst>
                    <a:ext uri="{9D8B030D-6E8A-4147-A177-3AD203B41FA5}">
                      <a16:colId xmlns:a16="http://schemas.microsoft.com/office/drawing/2014/main" val="20018"/>
                    </a:ext>
                  </a:extLst>
                </a:gridCol>
                <a:gridCol w="312441">
                  <a:extLst>
                    <a:ext uri="{9D8B030D-6E8A-4147-A177-3AD203B41FA5}">
                      <a16:colId xmlns:a16="http://schemas.microsoft.com/office/drawing/2014/main" val="20019"/>
                    </a:ext>
                  </a:extLst>
                </a:gridCol>
                <a:gridCol w="312441">
                  <a:extLst>
                    <a:ext uri="{9D8B030D-6E8A-4147-A177-3AD203B41FA5}">
                      <a16:colId xmlns:a16="http://schemas.microsoft.com/office/drawing/2014/main" val="20020"/>
                    </a:ext>
                  </a:extLst>
                </a:gridCol>
                <a:gridCol w="408146">
                  <a:extLst>
                    <a:ext uri="{9D8B030D-6E8A-4147-A177-3AD203B41FA5}">
                      <a16:colId xmlns:a16="http://schemas.microsoft.com/office/drawing/2014/main" val="20021"/>
                    </a:ext>
                  </a:extLst>
                </a:gridCol>
              </a:tblGrid>
              <a:tr h="219928">
                <a:tc gridSpan="22">
                  <a:txBody>
                    <a:bodyPr/>
                    <a:lstStyle/>
                    <a:p>
                      <a:pPr algn="ctr" fontAlgn="b"/>
                      <a:r>
                        <a:rPr lang="fr-FR" sz="1000" b="1" i="0" u="none" strike="noStrike" dirty="0">
                          <a:solidFill>
                            <a:srgbClr val="000000"/>
                          </a:solidFill>
                          <a:latin typeface="Calibri"/>
                        </a:rPr>
                        <a:t>Étude adhésions L.N.B.</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19928">
                <a:tc rowSpan="2">
                  <a:txBody>
                    <a:bodyPr/>
                    <a:lstStyle/>
                    <a:p>
                      <a:pPr algn="ctr" fontAlgn="ctr"/>
                      <a:r>
                        <a:rPr lang="fr-FR" sz="700" b="1" i="0" u="none" strike="noStrike" dirty="0">
                          <a:solidFill>
                            <a:srgbClr val="000000"/>
                          </a:solidFill>
                          <a:latin typeface="Calibri"/>
                        </a:rPr>
                        <a:t>Clubs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FF0000"/>
                          </a:solidFill>
                          <a:latin typeface="Calibri"/>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B050"/>
                          </a:solidFill>
                          <a:latin typeface="Calibri"/>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dirty="0">
                          <a:solidFill>
                            <a:srgbClr val="000000"/>
                          </a:solidFill>
                          <a:latin typeface="Calibri"/>
                        </a:rPr>
                        <a:t>Écart              </a:t>
                      </a:r>
                      <a:r>
                        <a:rPr lang="fr-FR" sz="500" b="1" i="0" u="none" strike="noStrike" dirty="0">
                          <a:solidFill>
                            <a:srgbClr val="00B050"/>
                          </a:solidFill>
                          <a:latin typeface="Calibri"/>
                        </a:rPr>
                        <a:t>2020/</a:t>
                      </a:r>
                      <a:r>
                        <a:rPr lang="fr-FR" sz="500" b="1" i="0" u="none" strike="noStrike" dirty="0">
                          <a:solidFill>
                            <a:srgbClr val="000000"/>
                          </a:solidFill>
                          <a:latin typeface="Calibri"/>
                        </a:rPr>
                        <a:t>                                             </a:t>
                      </a:r>
                      <a:r>
                        <a:rPr lang="fr-FR" sz="5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FF0000"/>
                          </a:solidFill>
                          <a:latin typeface="Calibri"/>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B050"/>
                          </a:solidFill>
                          <a:latin typeface="Calibri"/>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dirty="0">
                          <a:solidFill>
                            <a:srgbClr val="000000"/>
                          </a:solidFill>
                          <a:latin typeface="Calibri"/>
                        </a:rPr>
                        <a:t>Écart              </a:t>
                      </a:r>
                      <a:r>
                        <a:rPr lang="fr-FR" sz="500" b="1" i="0" u="none" strike="noStrike" dirty="0">
                          <a:solidFill>
                            <a:srgbClr val="00B050"/>
                          </a:solidFill>
                          <a:latin typeface="Calibri"/>
                        </a:rPr>
                        <a:t>2020</a:t>
                      </a:r>
                      <a:r>
                        <a:rPr lang="fr-FR" sz="500" b="1" i="0" u="none" strike="noStrike" dirty="0">
                          <a:solidFill>
                            <a:srgbClr val="000000"/>
                          </a:solidFill>
                          <a:latin typeface="Calibri"/>
                        </a:rPr>
                        <a:t>/                                             </a:t>
                      </a:r>
                      <a:r>
                        <a:rPr lang="fr-FR" sz="5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FF0000"/>
                          </a:solidFill>
                          <a:latin typeface="Calibri"/>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B050"/>
                          </a:solidFill>
                          <a:latin typeface="Calibri"/>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dirty="0">
                          <a:solidFill>
                            <a:srgbClr val="000000"/>
                          </a:solidFill>
                          <a:latin typeface="Calibri"/>
                        </a:rPr>
                        <a:t>Écart              </a:t>
                      </a:r>
                      <a:r>
                        <a:rPr lang="fr-FR" sz="500" b="1" i="0" u="none" strike="noStrike" dirty="0">
                          <a:solidFill>
                            <a:srgbClr val="00B050"/>
                          </a:solidFill>
                          <a:latin typeface="Calibri"/>
                        </a:rPr>
                        <a:t>2020</a:t>
                      </a:r>
                      <a:r>
                        <a:rPr lang="fr-FR" sz="500" b="1" i="0" u="none" strike="noStrike" dirty="0">
                          <a:solidFill>
                            <a:srgbClr val="000000"/>
                          </a:solidFill>
                          <a:latin typeface="Calibri"/>
                        </a:rPr>
                        <a:t>/                                             </a:t>
                      </a:r>
                      <a:r>
                        <a:rPr lang="fr-FR" sz="5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FF0000"/>
                          </a:solidFill>
                          <a:latin typeface="Calibri"/>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B050"/>
                          </a:solidFill>
                          <a:latin typeface="Calibri"/>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dirty="0">
                          <a:solidFill>
                            <a:srgbClr val="000000"/>
                          </a:solidFill>
                          <a:latin typeface="Calibri"/>
                        </a:rPr>
                        <a:t>Écart              </a:t>
                      </a:r>
                      <a:r>
                        <a:rPr lang="fr-FR" sz="500" b="1" i="0" u="none" strike="noStrike" dirty="0">
                          <a:solidFill>
                            <a:srgbClr val="00B050"/>
                          </a:solidFill>
                          <a:latin typeface="Calibri"/>
                        </a:rPr>
                        <a:t>2020</a:t>
                      </a:r>
                      <a:r>
                        <a:rPr lang="fr-FR" sz="500" b="1" i="0" u="none" strike="noStrike" dirty="0">
                          <a:solidFill>
                            <a:srgbClr val="000000"/>
                          </a:solidFill>
                          <a:latin typeface="Calibri"/>
                        </a:rPr>
                        <a:t>/                                             </a:t>
                      </a:r>
                      <a:r>
                        <a:rPr lang="fr-FR" sz="5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FF0000"/>
                          </a:solidFill>
                          <a:latin typeface="Calibri"/>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B050"/>
                          </a:solidFill>
                          <a:latin typeface="Calibri"/>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1" i="0" u="none" strike="noStrike" dirty="0">
                          <a:solidFill>
                            <a:srgbClr val="000000"/>
                          </a:solidFill>
                          <a:latin typeface="Calibri"/>
                        </a:rPr>
                        <a:t>Écart              </a:t>
                      </a:r>
                      <a:r>
                        <a:rPr lang="fr-FR" sz="500" b="1" i="0" u="none" strike="noStrike" dirty="0">
                          <a:solidFill>
                            <a:srgbClr val="00B050"/>
                          </a:solidFill>
                          <a:latin typeface="Calibri"/>
                        </a:rPr>
                        <a:t>2020</a:t>
                      </a:r>
                      <a:r>
                        <a:rPr lang="fr-FR" sz="500" b="1" i="0" u="none" strike="noStrike" dirty="0">
                          <a:solidFill>
                            <a:srgbClr val="000000"/>
                          </a:solidFill>
                          <a:latin typeface="Calibri"/>
                        </a:rPr>
                        <a:t>/                                             </a:t>
                      </a:r>
                      <a:r>
                        <a:rPr lang="fr-FR" sz="500" b="1" i="0" u="none" strike="noStrike" dirty="0">
                          <a:solidFill>
                            <a:srgbClr val="0000FF"/>
                          </a:solidFill>
                          <a:latin typeface="Calibri"/>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073">
                <a:tc vMerge="1">
                  <a:txBody>
                    <a:bodyPr/>
                    <a:lstStyle/>
                    <a:p>
                      <a:endParaRPr lang="fr-FR"/>
                    </a:p>
                  </a:txBody>
                  <a:tcPr/>
                </a:tc>
                <a:tc gridSpan="3">
                  <a:txBody>
                    <a:bodyPr/>
                    <a:lstStyle/>
                    <a:p>
                      <a:pPr algn="ctr" fontAlgn="ctr"/>
                      <a:r>
                        <a:rPr lang="fr-FR" sz="700" b="1" i="0" u="none" strike="noStrike">
                          <a:solidFill>
                            <a:srgbClr val="000000"/>
                          </a:solidFill>
                          <a:latin typeface="Calibri"/>
                        </a:rPr>
                        <a:t>Nbr. d'adhérents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vMerge="1">
                  <a:txBody>
                    <a:bodyPr/>
                    <a:lstStyle/>
                    <a:p>
                      <a:endParaRPr lang="fr-FR"/>
                    </a:p>
                  </a:txBody>
                  <a:tcPr/>
                </a:tc>
                <a:tc vMerge="1">
                  <a:txBody>
                    <a:bodyPr/>
                    <a:lstStyle/>
                    <a:p>
                      <a:endParaRPr lang="fr-FR"/>
                    </a:p>
                  </a:txBody>
                  <a:tcPr/>
                </a:tc>
                <a:tc gridSpan="3">
                  <a:txBody>
                    <a:bodyPr/>
                    <a:lstStyle/>
                    <a:p>
                      <a:pPr algn="ctr" fontAlgn="ctr"/>
                      <a:r>
                        <a:rPr lang="fr-FR" sz="700" b="1" i="0" u="none" strike="noStrike">
                          <a:solidFill>
                            <a:srgbClr val="000000"/>
                          </a:solidFill>
                          <a:latin typeface="Calibri"/>
                        </a:rPr>
                        <a:t>Découverte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vMerge="1">
                  <a:txBody>
                    <a:bodyPr/>
                    <a:lstStyle/>
                    <a:p>
                      <a:endParaRPr lang="fr-FR"/>
                    </a:p>
                  </a:txBody>
                  <a:tcPr/>
                </a:tc>
                <a:tc gridSpan="3">
                  <a:txBody>
                    <a:bodyPr/>
                    <a:lstStyle/>
                    <a:p>
                      <a:pPr algn="ctr" fontAlgn="ctr"/>
                      <a:r>
                        <a:rPr lang="fr-FR" sz="700" b="1" i="0" u="none" strike="noStrike">
                          <a:solidFill>
                            <a:srgbClr val="000000"/>
                          </a:solidFill>
                          <a:latin typeface="Calibri"/>
                        </a:rPr>
                        <a:t>Jeunes                                                   de - 21 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vMerge="1">
                  <a:txBody>
                    <a:bodyPr/>
                    <a:lstStyle/>
                    <a:p>
                      <a:endParaRPr lang="fr-FR"/>
                    </a:p>
                  </a:txBody>
                  <a:tcPr/>
                </a:tc>
                <a:tc gridSpan="3">
                  <a:txBody>
                    <a:bodyPr/>
                    <a:lstStyle/>
                    <a:p>
                      <a:pPr algn="ctr" fontAlgn="ctr"/>
                      <a:r>
                        <a:rPr lang="fr-FR" sz="700" b="1" i="0" u="none" strike="noStrike">
                          <a:solidFill>
                            <a:srgbClr val="000000"/>
                          </a:solidFill>
                          <a:latin typeface="Calibri"/>
                        </a:rPr>
                        <a:t>Féminines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vMerge="1">
                  <a:txBody>
                    <a:bodyPr/>
                    <a:lstStyle/>
                    <a:p>
                      <a:endParaRPr lang="fr-FR"/>
                    </a:p>
                  </a:txBody>
                  <a:tcPr/>
                </a:tc>
                <a:tc gridSpan="3">
                  <a:txBody>
                    <a:bodyPr/>
                    <a:lstStyle/>
                    <a:p>
                      <a:pPr algn="ctr" fontAlgn="ctr"/>
                      <a:r>
                        <a:rPr lang="fr-FR" sz="700" b="1" i="0" u="none" strike="noStrike">
                          <a:solidFill>
                            <a:srgbClr val="000000"/>
                          </a:solidFill>
                          <a:latin typeface="Calibri"/>
                        </a:rPr>
                        <a:t>Pass scolaire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169175">
                <a:tc>
                  <a:txBody>
                    <a:bodyPr/>
                    <a:lstStyle/>
                    <a:p>
                      <a:pPr algn="ctr" fontAlgn="b"/>
                      <a:r>
                        <a:rPr lang="fr-FR" sz="700" b="1" i="0" u="none" strike="noStrike" dirty="0">
                          <a:solidFill>
                            <a:srgbClr val="000000"/>
                          </a:solidFill>
                          <a:latin typeface="Calibri"/>
                        </a:rPr>
                        <a:t>Calvados (3 clubs)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618">
                <a:tc>
                  <a:txBody>
                    <a:bodyPr/>
                    <a:lstStyle/>
                    <a:p>
                      <a:pPr algn="l" fontAlgn="b"/>
                      <a:r>
                        <a:rPr lang="fr-FR" sz="600" b="1" i="0" u="none" strike="noStrike">
                          <a:solidFill>
                            <a:srgbClr val="000000"/>
                          </a:solidFill>
                          <a:latin typeface="Calibri"/>
                        </a:rPr>
                        <a:t>Cormelles-Le-Royal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4"/>
                  </a:ext>
                </a:extLst>
              </a:tr>
              <a:tr h="146618">
                <a:tc>
                  <a:txBody>
                    <a:bodyPr/>
                    <a:lstStyle/>
                    <a:p>
                      <a:pPr algn="l" fontAlgn="b"/>
                      <a:r>
                        <a:rPr lang="fr-FR" sz="600" b="1" i="0" u="none" strike="noStrike">
                          <a:solidFill>
                            <a:srgbClr val="000000"/>
                          </a:solidFill>
                          <a:latin typeface="Calibri"/>
                        </a:rPr>
                        <a:t>Lisieux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5"/>
                  </a:ext>
                </a:extLst>
              </a:tr>
              <a:tr h="146618">
                <a:tc>
                  <a:txBody>
                    <a:bodyPr/>
                    <a:lstStyle/>
                    <a:p>
                      <a:pPr algn="l" fontAlgn="b"/>
                      <a:r>
                        <a:rPr lang="fr-FR" sz="600" b="1" i="0" u="none" strike="noStrike">
                          <a:solidFill>
                            <a:srgbClr val="000000"/>
                          </a:solidFill>
                          <a:latin typeface="Calibri"/>
                        </a:rPr>
                        <a:t>Argences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135341">
                <a:tc>
                  <a:txBody>
                    <a:bodyPr/>
                    <a:lstStyle/>
                    <a:p>
                      <a:pPr algn="r" fontAlgn="b"/>
                      <a:r>
                        <a:rPr lang="fr-FR" sz="6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9175">
                <a:tc>
                  <a:txBody>
                    <a:bodyPr/>
                    <a:lstStyle/>
                    <a:p>
                      <a:pPr algn="ctr" fontAlgn="b"/>
                      <a:r>
                        <a:rPr lang="fr-FR" sz="700" b="1" i="0" u="none" strike="noStrike">
                          <a:solidFill>
                            <a:srgbClr val="000000"/>
                          </a:solidFill>
                          <a:latin typeface="Calibri"/>
                        </a:rPr>
                        <a:t>Eure (9 clubs)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1">
                  <a:txBody>
                    <a:bodyPr/>
                    <a:lstStyle/>
                    <a:p>
                      <a:pPr algn="ctr"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135341">
                <a:tc>
                  <a:txBody>
                    <a:bodyPr/>
                    <a:lstStyle/>
                    <a:p>
                      <a:pPr algn="l" fontAlgn="b"/>
                      <a:r>
                        <a:rPr lang="fr-FR" sz="600" b="1" i="0" u="none" strike="noStrike">
                          <a:solidFill>
                            <a:srgbClr val="000000"/>
                          </a:solidFill>
                          <a:latin typeface="Calibri"/>
                        </a:rPr>
                        <a:t>Bernay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dirty="0">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135341">
                <a:tc>
                  <a:txBody>
                    <a:bodyPr/>
                    <a:lstStyle/>
                    <a:p>
                      <a:pPr algn="l" fontAlgn="b"/>
                      <a:r>
                        <a:rPr lang="fr-FR" sz="600" b="1" i="0" u="none" strike="noStrike">
                          <a:solidFill>
                            <a:srgbClr val="000000"/>
                          </a:solidFill>
                          <a:latin typeface="Calibri"/>
                        </a:rPr>
                        <a:t>Evreux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0"/>
                  </a:ext>
                </a:extLst>
              </a:tr>
              <a:tr h="135341">
                <a:tc>
                  <a:txBody>
                    <a:bodyPr/>
                    <a:lstStyle/>
                    <a:p>
                      <a:pPr algn="l" fontAlgn="b"/>
                      <a:r>
                        <a:rPr lang="fr-FR" sz="600" b="1" i="0" u="none" strike="noStrike">
                          <a:solidFill>
                            <a:srgbClr val="000000"/>
                          </a:solidFill>
                          <a:latin typeface="Calibri"/>
                        </a:rPr>
                        <a:t>Les Andelys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1"/>
                  </a:ext>
                </a:extLst>
              </a:tr>
              <a:tr h="135341">
                <a:tc>
                  <a:txBody>
                    <a:bodyPr/>
                    <a:lstStyle/>
                    <a:p>
                      <a:pPr algn="l" fontAlgn="b"/>
                      <a:r>
                        <a:rPr lang="fr-FR" sz="600" b="1" i="0" u="none" strike="noStrike">
                          <a:solidFill>
                            <a:srgbClr val="000000"/>
                          </a:solidFill>
                          <a:latin typeface="Calibri"/>
                        </a:rPr>
                        <a:t>Louviers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r h="135341">
                <a:tc>
                  <a:txBody>
                    <a:bodyPr/>
                    <a:lstStyle/>
                    <a:p>
                      <a:pPr algn="l" fontAlgn="b"/>
                      <a:r>
                        <a:rPr lang="fr-FR" sz="600" b="1" i="0" u="none" strike="noStrike">
                          <a:solidFill>
                            <a:srgbClr val="000000"/>
                          </a:solidFill>
                          <a:latin typeface="Calibri"/>
                        </a:rPr>
                        <a:t>Pacy-Sur-Eure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3"/>
                  </a:ext>
                </a:extLst>
              </a:tr>
              <a:tr h="135341">
                <a:tc>
                  <a:txBody>
                    <a:bodyPr/>
                    <a:lstStyle/>
                    <a:p>
                      <a:pPr algn="l" fontAlgn="b"/>
                      <a:r>
                        <a:rPr lang="fr-FR" sz="600" b="1" i="0" u="none" strike="noStrike">
                          <a:solidFill>
                            <a:srgbClr val="000000"/>
                          </a:solidFill>
                          <a:latin typeface="Calibri"/>
                        </a:rPr>
                        <a:t>Saint-Marcel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4"/>
                  </a:ext>
                </a:extLst>
              </a:tr>
              <a:tr h="135341">
                <a:tc>
                  <a:txBody>
                    <a:bodyPr/>
                    <a:lstStyle/>
                    <a:p>
                      <a:pPr algn="l" fontAlgn="b"/>
                      <a:r>
                        <a:rPr lang="fr-FR" sz="600" b="1" i="0" u="none" strike="noStrike">
                          <a:solidFill>
                            <a:srgbClr val="000000"/>
                          </a:solidFill>
                          <a:latin typeface="Calibri"/>
                        </a:rPr>
                        <a:t>Gaillon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5"/>
                  </a:ext>
                </a:extLst>
              </a:tr>
              <a:tr h="135341">
                <a:tc>
                  <a:txBody>
                    <a:bodyPr/>
                    <a:lstStyle/>
                    <a:p>
                      <a:pPr algn="l" fontAlgn="b"/>
                      <a:r>
                        <a:rPr lang="fr-FR" sz="600" b="1" i="0" u="none" strike="noStrike">
                          <a:solidFill>
                            <a:srgbClr val="000000"/>
                          </a:solidFill>
                          <a:latin typeface="Calibri"/>
                        </a:rPr>
                        <a:t>La Saussaye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6"/>
                  </a:ext>
                </a:extLst>
              </a:tr>
              <a:tr h="135341">
                <a:tc>
                  <a:txBody>
                    <a:bodyPr/>
                    <a:lstStyle/>
                    <a:p>
                      <a:pPr algn="l" fontAlgn="b"/>
                      <a:r>
                        <a:rPr lang="fr-FR" sz="600" b="1" i="0" u="none" strike="noStrike">
                          <a:solidFill>
                            <a:srgbClr val="000000"/>
                          </a:solidFill>
                          <a:latin typeface="Calibri"/>
                        </a:rPr>
                        <a:t>Vernon (Pool)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7"/>
                  </a:ext>
                </a:extLst>
              </a:tr>
              <a:tr h="135341">
                <a:tc>
                  <a:txBody>
                    <a:bodyPr/>
                    <a:lstStyle/>
                    <a:p>
                      <a:pPr algn="r" fontAlgn="b"/>
                      <a:r>
                        <a:rPr lang="fr-FR" sz="6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dirty="0">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dirty="0">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9175">
                <a:tc>
                  <a:txBody>
                    <a:bodyPr/>
                    <a:lstStyle/>
                    <a:p>
                      <a:pPr algn="ctr" fontAlgn="b"/>
                      <a:r>
                        <a:rPr lang="fr-FR" sz="700" b="1" i="0" u="none" strike="noStrike">
                          <a:solidFill>
                            <a:srgbClr val="000000"/>
                          </a:solidFill>
                          <a:latin typeface="Calibri"/>
                        </a:rPr>
                        <a:t>Manche (1 club)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1">
                  <a:txBody>
                    <a:bodyPr/>
                    <a:lstStyle/>
                    <a:p>
                      <a:pPr algn="ctr" fontAlgn="b"/>
                      <a:r>
                        <a:rPr lang="fr-FR"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9"/>
                  </a:ext>
                </a:extLst>
              </a:tr>
              <a:tr h="135341">
                <a:tc>
                  <a:txBody>
                    <a:bodyPr/>
                    <a:lstStyle/>
                    <a:p>
                      <a:pPr algn="l" fontAlgn="b"/>
                      <a:r>
                        <a:rPr lang="fr-FR" sz="600" b="1" i="0" u="none" strike="noStrike">
                          <a:solidFill>
                            <a:srgbClr val="000000"/>
                          </a:solidFill>
                          <a:latin typeface="Calibri"/>
                        </a:rPr>
                        <a:t>Urville-Nacqueville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20"/>
                  </a:ext>
                </a:extLst>
              </a:tr>
              <a:tr h="135341">
                <a:tc>
                  <a:txBody>
                    <a:bodyPr/>
                    <a:lstStyle/>
                    <a:p>
                      <a:pPr algn="r" fontAlgn="b"/>
                      <a:r>
                        <a:rPr lang="fr-FR" sz="6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9175">
                <a:tc>
                  <a:txBody>
                    <a:bodyPr/>
                    <a:lstStyle/>
                    <a:p>
                      <a:pPr algn="ctr" fontAlgn="b"/>
                      <a:r>
                        <a:rPr lang="fr-FR" sz="700" b="1" i="0" u="none" strike="noStrike">
                          <a:solidFill>
                            <a:srgbClr val="000000"/>
                          </a:solidFill>
                          <a:latin typeface="Calibri"/>
                        </a:rPr>
                        <a:t>Orne (1 club)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1">
                  <a:txBody>
                    <a:bodyPr/>
                    <a:lstStyle/>
                    <a:p>
                      <a:pPr algn="ctr"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2"/>
                  </a:ext>
                </a:extLst>
              </a:tr>
              <a:tr h="135341">
                <a:tc>
                  <a:txBody>
                    <a:bodyPr/>
                    <a:lstStyle/>
                    <a:p>
                      <a:pPr algn="l" fontAlgn="b"/>
                      <a:r>
                        <a:rPr lang="fr-FR" sz="600" b="1" i="0" u="none" strike="noStrike">
                          <a:solidFill>
                            <a:srgbClr val="000000"/>
                          </a:solidFill>
                          <a:latin typeface="Calibri"/>
                        </a:rPr>
                        <a:t>Argentan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23"/>
                  </a:ext>
                </a:extLst>
              </a:tr>
              <a:tr h="135341">
                <a:tc>
                  <a:txBody>
                    <a:bodyPr/>
                    <a:lstStyle/>
                    <a:p>
                      <a:pPr algn="r" fontAlgn="b"/>
                      <a:r>
                        <a:rPr lang="fr-FR" sz="6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315793">
                <a:tc>
                  <a:txBody>
                    <a:bodyPr/>
                    <a:lstStyle/>
                    <a:p>
                      <a:pPr algn="ctr" fontAlgn="b"/>
                      <a:r>
                        <a:rPr lang="fr-FR" sz="700" b="1" i="0" u="none" strike="noStrike">
                          <a:solidFill>
                            <a:srgbClr val="000000"/>
                          </a:solidFill>
                          <a:latin typeface="Calibri"/>
                        </a:rPr>
                        <a:t>Seine - Maritime (8 clubs)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1">
                  <a:txBody>
                    <a:bodyPr/>
                    <a:lstStyle/>
                    <a:p>
                      <a:pPr algn="ctr"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5"/>
                  </a:ext>
                </a:extLst>
              </a:tr>
              <a:tr h="135341">
                <a:tc>
                  <a:txBody>
                    <a:bodyPr/>
                    <a:lstStyle/>
                    <a:p>
                      <a:pPr algn="l" fontAlgn="b"/>
                      <a:r>
                        <a:rPr lang="fr-FR" sz="600" b="1" i="0" u="none" strike="noStrike">
                          <a:solidFill>
                            <a:srgbClr val="000000"/>
                          </a:solidFill>
                          <a:latin typeface="Calibri"/>
                        </a:rPr>
                        <a:t>Saint-Nicolas-d'Alliermont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35341">
                <a:tc>
                  <a:txBody>
                    <a:bodyPr/>
                    <a:lstStyle/>
                    <a:p>
                      <a:pPr algn="l" fontAlgn="b"/>
                      <a:r>
                        <a:rPr lang="fr-FR" sz="600" b="1" i="0" u="none" strike="noStrike">
                          <a:solidFill>
                            <a:srgbClr val="000000"/>
                          </a:solidFill>
                          <a:latin typeface="Calibri"/>
                        </a:rPr>
                        <a:t>Sotteville-les-Rouen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27"/>
                  </a:ext>
                </a:extLst>
              </a:tr>
              <a:tr h="135341">
                <a:tc>
                  <a:txBody>
                    <a:bodyPr/>
                    <a:lstStyle/>
                    <a:p>
                      <a:pPr algn="l" fontAlgn="b"/>
                      <a:r>
                        <a:rPr lang="fr-FR" sz="600" b="1" i="0" u="none" strike="noStrike">
                          <a:solidFill>
                            <a:srgbClr val="000000"/>
                          </a:solidFill>
                          <a:latin typeface="Calibri"/>
                        </a:rPr>
                        <a:t>Oissel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5341">
                <a:tc>
                  <a:txBody>
                    <a:bodyPr/>
                    <a:lstStyle/>
                    <a:p>
                      <a:pPr algn="l" fontAlgn="b"/>
                      <a:r>
                        <a:rPr lang="fr-FR" sz="600" b="1" i="0" u="none" strike="noStrike">
                          <a:solidFill>
                            <a:srgbClr val="000000"/>
                          </a:solidFill>
                          <a:latin typeface="Calibri"/>
                        </a:rPr>
                        <a:t>Fécamp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dirty="0">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29"/>
                  </a:ext>
                </a:extLst>
              </a:tr>
              <a:tr h="135341">
                <a:tc>
                  <a:txBody>
                    <a:bodyPr/>
                    <a:lstStyle/>
                    <a:p>
                      <a:pPr algn="l" fontAlgn="b"/>
                      <a:r>
                        <a:rPr lang="fr-FR" sz="600" b="1" i="0" u="none" strike="noStrike">
                          <a:solidFill>
                            <a:srgbClr val="000000"/>
                          </a:solidFill>
                          <a:latin typeface="Calibri"/>
                        </a:rPr>
                        <a:t>Rouen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30"/>
                  </a:ext>
                </a:extLst>
              </a:tr>
              <a:tr h="135341">
                <a:tc>
                  <a:txBody>
                    <a:bodyPr/>
                    <a:lstStyle/>
                    <a:p>
                      <a:pPr algn="l" fontAlgn="b"/>
                      <a:r>
                        <a:rPr lang="fr-FR" sz="600" b="1" i="0" u="none" strike="noStrike">
                          <a:solidFill>
                            <a:srgbClr val="000000"/>
                          </a:solidFill>
                          <a:latin typeface="Calibri"/>
                        </a:rPr>
                        <a:t>Le Havre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31"/>
                  </a:ext>
                </a:extLst>
              </a:tr>
              <a:tr h="135341">
                <a:tc>
                  <a:txBody>
                    <a:bodyPr/>
                    <a:lstStyle/>
                    <a:p>
                      <a:pPr algn="l" fontAlgn="b"/>
                      <a:r>
                        <a:rPr lang="fr-FR" sz="600" b="1" i="0" u="none" strike="noStrike">
                          <a:solidFill>
                            <a:srgbClr val="000000"/>
                          </a:solidFill>
                          <a:latin typeface="Calibri"/>
                        </a:rPr>
                        <a:t>Cany-Barville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32"/>
                  </a:ext>
                </a:extLst>
              </a:tr>
              <a:tr h="135341">
                <a:tc>
                  <a:txBody>
                    <a:bodyPr/>
                    <a:lstStyle/>
                    <a:p>
                      <a:pPr algn="l" fontAlgn="b"/>
                      <a:r>
                        <a:rPr lang="fr-FR" sz="600" b="1" i="0" u="none" strike="noStrike">
                          <a:solidFill>
                            <a:srgbClr val="000000"/>
                          </a:solidFill>
                          <a:latin typeface="Calibri"/>
                        </a:rPr>
                        <a:t>Maromme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1" i="0" u="none" strike="noStrike">
                          <a:solidFill>
                            <a:srgbClr val="000000"/>
                          </a:solidFill>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fr-FR"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fr-FR" sz="6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33"/>
                  </a:ext>
                </a:extLst>
              </a:tr>
              <a:tr h="135341">
                <a:tc>
                  <a:txBody>
                    <a:bodyPr/>
                    <a:lstStyle/>
                    <a:p>
                      <a:pPr algn="r" fontAlgn="b"/>
                      <a:r>
                        <a:rPr lang="fr-FR" sz="600" b="1"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6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1" i="0" u="none" strike="noStrike">
                          <a:solidFill>
                            <a:srgbClr val="000000"/>
                          </a:solidFill>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69175">
                <a:tc>
                  <a:txBody>
                    <a:bodyPr/>
                    <a:lstStyle/>
                    <a:p>
                      <a:pPr algn="r" fontAlgn="b"/>
                      <a:r>
                        <a:rPr lang="fr-FR" sz="700" b="1" i="0" u="none" strike="noStrike" dirty="0">
                          <a:solidFill>
                            <a:srgbClr val="000000"/>
                          </a:solidFill>
                          <a:latin typeface="Calibri"/>
                        </a:rPr>
                        <a:t>TOTAL L.N.B.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dirty="0">
                          <a:solidFill>
                            <a:srgbClr val="000000"/>
                          </a:solidFill>
                          <a:latin typeface="Calibri"/>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dirty="0">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a:solidFill>
                            <a:srgbClr val="000000"/>
                          </a:solidFill>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1" i="0" u="none" strike="noStrike" dirty="0">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29</a:t>
            </a:fld>
            <a:endParaRPr lang="fr-FR" dirty="0"/>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7" name="ZoneTexte 6"/>
          <p:cNvSpPr txBox="1"/>
          <p:nvPr/>
        </p:nvSpPr>
        <p:spPr>
          <a:xfrm>
            <a:off x="539552" y="1412776"/>
            <a:ext cx="8208912" cy="4708981"/>
          </a:xfrm>
          <a:prstGeom prst="rect">
            <a:avLst/>
          </a:prstGeom>
          <a:noFill/>
        </p:spPr>
        <p:txBody>
          <a:bodyPr wrap="square" rtlCol="0">
            <a:spAutoFit/>
          </a:bodyPr>
          <a:lstStyle/>
          <a:p>
            <a:pPr algn="ctr"/>
            <a:r>
              <a:rPr lang="fr-FR" sz="4000" b="1" dirty="0"/>
              <a:t>9 Clubs fermés ou non ré-affiliés à la F.F.B. depuis 2017</a:t>
            </a:r>
          </a:p>
          <a:p>
            <a:pPr algn="ctr"/>
            <a:endParaRPr lang="fr-FR" sz="4000" b="1" dirty="0"/>
          </a:p>
          <a:p>
            <a:pPr marL="0" lvl="1"/>
            <a:r>
              <a:rPr lang="fr-FR" b="1" dirty="0"/>
              <a:t>- Club de Fleury-sur-Andelle</a:t>
            </a:r>
          </a:p>
          <a:p>
            <a:r>
              <a:rPr lang="fr-FR" b="1" dirty="0"/>
              <a:t>- Club de La Londe</a:t>
            </a:r>
          </a:p>
          <a:p>
            <a:r>
              <a:rPr lang="fr-FR" b="1" dirty="0"/>
              <a:t>- Club d’Elbeuf</a:t>
            </a:r>
          </a:p>
          <a:p>
            <a:pPr>
              <a:buFontTx/>
              <a:buChar char="-"/>
            </a:pPr>
            <a:r>
              <a:rPr lang="fr-FR" b="1" dirty="0"/>
              <a:t> Club de Rugles</a:t>
            </a:r>
          </a:p>
          <a:p>
            <a:pPr>
              <a:buFontTx/>
              <a:buChar char="-"/>
            </a:pPr>
            <a:r>
              <a:rPr lang="fr-FR" b="1" dirty="0"/>
              <a:t> Club de Saint-André de l’Eure (Pool)</a:t>
            </a:r>
          </a:p>
          <a:p>
            <a:r>
              <a:rPr lang="fr-FR" b="1" dirty="0"/>
              <a:t>- L/C Club Billard Gravigny (Pool)</a:t>
            </a:r>
          </a:p>
          <a:p>
            <a:r>
              <a:rPr lang="fr-FR" b="1" dirty="0"/>
              <a:t>- Mont Billard Saint-Michel (Pool)</a:t>
            </a:r>
          </a:p>
          <a:p>
            <a:r>
              <a:rPr lang="fr-FR" b="1" dirty="0"/>
              <a:t>- Le Viking Billard Club (Pool)</a:t>
            </a:r>
          </a:p>
          <a:p>
            <a:r>
              <a:rPr lang="fr-FR" b="1" dirty="0"/>
              <a:t>- Club de Cabourg (Pool)</a:t>
            </a:r>
          </a:p>
          <a:p>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a:xfrm>
            <a:off x="8172400" y="6381328"/>
            <a:ext cx="762000" cy="365125"/>
          </a:xfrm>
        </p:spPr>
        <p:txBody>
          <a:bodyPr/>
          <a:lstStyle/>
          <a:p>
            <a:fld id="{88FC63B9-B3E2-49CE-83DF-38F01D793B85}" type="slidenum">
              <a:rPr lang="fr-FR" smtClean="0"/>
              <a:pPr/>
              <a:t>3</a:t>
            </a:fld>
            <a:endParaRPr lang="fr-FR" dirty="0"/>
          </a:p>
        </p:txBody>
      </p:sp>
      <p:sp>
        <p:nvSpPr>
          <p:cNvPr id="2062" name="Text Box 14"/>
          <p:cNvSpPr txBox="1">
            <a:spLocks noChangeArrowheads="1"/>
          </p:cNvSpPr>
          <p:nvPr/>
        </p:nvSpPr>
        <p:spPr bwMode="auto">
          <a:xfrm>
            <a:off x="6948264" y="1556792"/>
            <a:ext cx="1409700" cy="792088"/>
          </a:xfrm>
          <a:prstGeom prst="rect">
            <a:avLst/>
          </a:prstGeom>
          <a:solidFill>
            <a:srgbClr val="FFFFFF"/>
          </a:solidFill>
          <a:ln w="25400">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FFB</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49" name="Text Box 1"/>
          <p:cNvSpPr txBox="1">
            <a:spLocks noChangeArrowheads="1"/>
          </p:cNvSpPr>
          <p:nvPr/>
        </p:nvSpPr>
        <p:spPr bwMode="auto">
          <a:xfrm>
            <a:off x="1403648" y="1340768"/>
            <a:ext cx="4333875"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ANS : Agence Nationale du Sport.</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CNOSF : Comité National Olympique et Sportif Français.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2843808" y="1988840"/>
            <a:ext cx="2880320"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Calibri" pitchFamily="34" charset="0"/>
                <a:ea typeface="Calibri" pitchFamily="34" charset="0"/>
                <a:cs typeface="Times New Roman" pitchFamily="18" charset="0"/>
              </a:rPr>
              <a:t>PSF : Projet Sportif Fédéral </a:t>
            </a:r>
            <a:r>
              <a:rPr kumimoji="0" lang="fr-FR" sz="1400" i="1" u="none" strike="noStrike" cap="none" normalizeH="0" baseline="0" dirty="0">
                <a:ln>
                  <a:noFill/>
                </a:ln>
                <a:solidFill>
                  <a:srgbClr val="00B050"/>
                </a:solidFill>
                <a:effectLst/>
                <a:latin typeface="Calibri" pitchFamily="34" charset="0"/>
                <a:ea typeface="Calibri" pitchFamily="34" charset="0"/>
                <a:cs typeface="Times New Roman" pitchFamily="18" charset="0"/>
              </a:rPr>
              <a:t>(statuts)</a:t>
            </a:r>
            <a:endParaRPr kumimoji="0" lang="fr-FR" sz="1800" i="1" u="none" strike="noStrike" cap="none" normalizeH="0" baseline="0" dirty="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6588224" y="3717032"/>
            <a:ext cx="1008113" cy="504056"/>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LIGUES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7812360" y="3573016"/>
            <a:ext cx="1201241" cy="1008112"/>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a:ln>
                  <a:noFill/>
                </a:ln>
                <a:solidFill>
                  <a:schemeClr val="tx1"/>
                </a:solidFill>
                <a:effectLst/>
                <a:latin typeface="Calibri" pitchFamily="34" charset="0"/>
                <a:ea typeface="Calibri" pitchFamily="34" charset="0"/>
                <a:cs typeface="Times New Roman" pitchFamily="18" charset="0"/>
              </a:rPr>
              <a:t>Comités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a:ln>
                  <a:noFill/>
                </a:ln>
                <a:solidFill>
                  <a:schemeClr val="tx1"/>
                </a:solidFill>
                <a:effectLst/>
                <a:latin typeface="Calibri" pitchFamily="34" charset="0"/>
                <a:ea typeface="Calibri" pitchFamily="34" charset="0"/>
                <a:cs typeface="Times New Roman" pitchFamily="18" charset="0"/>
              </a:rPr>
              <a:t>Régionaux</a:t>
            </a:r>
            <a:endParaRPr kumimoji="0" lang="fr-FR" sz="1800" i="1" u="none" strike="noStrike" cap="none" normalizeH="0" baseline="0" dirty="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3059832" y="5085184"/>
            <a:ext cx="3762375" cy="432048"/>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Comités Départementaux</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7668344" y="4941168"/>
            <a:ext cx="1314450" cy="720080"/>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i="1" u="none" strike="noStrike" cap="none" normalizeH="0" baseline="0" dirty="0">
                <a:ln>
                  <a:noFill/>
                </a:ln>
                <a:solidFill>
                  <a:schemeClr val="tx1"/>
                </a:solidFill>
                <a:effectLst/>
                <a:latin typeface="Calibri" pitchFamily="34" charset="0"/>
                <a:ea typeface="Calibri" pitchFamily="34" charset="0"/>
                <a:cs typeface="Times New Roman" pitchFamily="18" charset="0"/>
              </a:rPr>
              <a:t>Districts</a:t>
            </a:r>
            <a:endParaRPr kumimoji="0" lang="fr-FR" sz="1800" i="1" u="none" strike="noStrike" cap="none" normalizeH="0" baseline="0" dirty="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107504" y="2420888"/>
            <a:ext cx="6791325" cy="792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DRAJES : Délégation Régionale Académique à la Jeunesse, à l'engagement et aux Sports.</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CROSF : Comité Régional Olympique et Sportif Français.</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CR : Conseil Régional.</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6444208" y="6093296"/>
            <a:ext cx="1238250" cy="438150"/>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Clubs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07504" y="3789040"/>
            <a:ext cx="4676776" cy="792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DDCS</a:t>
            </a:r>
            <a:r>
              <a:rPr kumimoji="0" lang="fr-FR" sz="1400" b="1" i="0" u="none" strike="noStrike" cap="none" normalizeH="0" dirty="0">
                <a:ln>
                  <a:noFill/>
                </a:ln>
                <a:solidFill>
                  <a:srgbClr val="0000FF"/>
                </a:solidFill>
                <a:effectLst/>
                <a:latin typeface="Calibri" pitchFamily="34" charset="0"/>
                <a:ea typeface="Calibri" pitchFamily="34" charset="0"/>
                <a:cs typeface="Times New Roman" pitchFamily="18" charset="0"/>
              </a:rPr>
              <a:t> : Direction Départementale de la Cohésion Sociale.</a:t>
            </a:r>
            <a:endPar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CD : Conseil Départemental.</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CDOS : Conseil départemental Olympique et Sportif Français.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107504" y="5229200"/>
            <a:ext cx="2538412" cy="733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sz="1400" b="1" dirty="0">
                <a:solidFill>
                  <a:srgbClr val="0000FF"/>
                </a:solidFill>
                <a:latin typeface="Calibri" pitchFamily="34" charset="0"/>
                <a:ea typeface="Calibri" pitchFamily="34" charset="0"/>
                <a:cs typeface="Times New Roman" pitchFamily="18" charset="0"/>
              </a:rPr>
              <a:t>DDCS , CD et CDOS.</a:t>
            </a:r>
            <a:endParaRPr lang="fr-FR"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Mairie, Intercommunalité.</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MDA : Maison des Associations.</a:t>
            </a:r>
            <a:endParaRPr kumimoji="0" lang="fr-FR" sz="600" b="0" i="0" u="none" strike="noStrike" cap="none" normalizeH="0" baseline="0" dirty="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107504" y="3284984"/>
            <a:ext cx="3240360" cy="352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Calibri" pitchFamily="34" charset="0"/>
                <a:ea typeface="Calibri" pitchFamily="34" charset="0"/>
                <a:cs typeface="Times New Roman" pitchFamily="18" charset="0"/>
              </a:rPr>
              <a:t>Projet de Développement LNB </a:t>
            </a:r>
            <a:r>
              <a:rPr kumimoji="0" lang="fr-FR" sz="1400" i="0" u="none" strike="noStrike" cap="none" normalizeH="0" baseline="0" dirty="0">
                <a:ln>
                  <a:noFill/>
                </a:ln>
                <a:solidFill>
                  <a:srgbClr val="00B050"/>
                </a:solidFill>
                <a:effectLst/>
                <a:latin typeface="Calibri" pitchFamily="34" charset="0"/>
                <a:ea typeface="Calibri" pitchFamily="34" charset="0"/>
                <a:cs typeface="Times New Roman" pitchFamily="18" charset="0"/>
              </a:rPr>
              <a:t>(Statuts)</a:t>
            </a:r>
            <a:endParaRPr kumimoji="0" lang="fr-FR" sz="1800" i="0" u="none" strike="noStrike" cap="none" normalizeH="0" baseline="0" dirty="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107504" y="4653136"/>
            <a:ext cx="2304256" cy="5040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1" u="none" strike="noStrike" cap="none" normalizeH="0" baseline="0" dirty="0">
                <a:ln>
                  <a:noFill/>
                </a:ln>
                <a:solidFill>
                  <a:srgbClr val="00B050"/>
                </a:solidFill>
                <a:effectLst/>
                <a:latin typeface="Calibri" pitchFamily="34" charset="0"/>
                <a:ea typeface="Calibri" pitchFamily="34" charset="0"/>
                <a:cs typeface="Times New Roman" pitchFamily="18" charset="0"/>
              </a:rPr>
              <a:t>Plan de développement</a:t>
            </a:r>
          </a:p>
          <a:p>
            <a:pPr marL="0" marR="0" lvl="0" indent="0" algn="l" defTabSz="914400" rtl="0" eaLnBrk="1" fontAlgn="base" latinLnBrk="0" hangingPunct="1">
              <a:lnSpc>
                <a:spcPct val="100000"/>
              </a:lnSpc>
              <a:spcBef>
                <a:spcPct val="0"/>
              </a:spcBef>
              <a:spcAft>
                <a:spcPct val="0"/>
              </a:spcAft>
              <a:buClrTx/>
              <a:buSzTx/>
              <a:buFontTx/>
              <a:buNone/>
              <a:tabLst/>
            </a:pPr>
            <a:r>
              <a:rPr lang="fr-FR" sz="1200" i="1" dirty="0">
                <a:solidFill>
                  <a:srgbClr val="00B050"/>
                </a:solidFill>
                <a:latin typeface="Calibri" pitchFamily="34" charset="0"/>
                <a:cs typeface="Times New Roman" pitchFamily="18" charset="0"/>
              </a:rPr>
              <a:t>(non aux statuts)</a:t>
            </a:r>
            <a:endParaRPr kumimoji="0" lang="fr-FR" sz="1200" i="1" u="none" strike="noStrike" cap="none" normalizeH="0" baseline="0" dirty="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107504" y="6021288"/>
            <a:ext cx="2143125" cy="504056"/>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254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Calibri" pitchFamily="34" charset="0"/>
                <a:ea typeface="Calibri" pitchFamily="34" charset="0"/>
                <a:cs typeface="Times New Roman" pitchFamily="18" charset="0"/>
              </a:rPr>
              <a:t>Plan de Développement </a:t>
            </a:r>
            <a:r>
              <a:rPr kumimoji="0" lang="fr-FR" sz="1400" i="1" u="none" strike="noStrike" cap="none" normalizeH="0" baseline="0" dirty="0">
                <a:ln>
                  <a:noFill/>
                </a:ln>
                <a:solidFill>
                  <a:srgbClr val="00B050"/>
                </a:solidFill>
                <a:effectLst/>
                <a:latin typeface="Calibri" pitchFamily="34" charset="0"/>
                <a:ea typeface="Calibri" pitchFamily="34" charset="0"/>
                <a:cs typeface="Times New Roman" pitchFamily="18" charset="0"/>
              </a:rPr>
              <a:t>(Statuts à vérifier)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1691680" y="116632"/>
            <a:ext cx="5754652"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600" b="1"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Organisation du billard et relations avec les différents organismes</a:t>
            </a:r>
            <a:endParaRPr kumimoji="0" lang="fr-FR" sz="6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107504" y="816387"/>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22" name="Connecteur droit avec flèche 21"/>
          <p:cNvCxnSpPr>
            <a:endCxn id="2049" idx="3"/>
          </p:cNvCxnSpPr>
          <p:nvPr/>
        </p:nvCxnSpPr>
        <p:spPr>
          <a:xfrm flipH="1" flipV="1">
            <a:off x="5737523" y="1628800"/>
            <a:ext cx="1210741" cy="14401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668344" y="2348880"/>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092280" y="3068960"/>
            <a:ext cx="12241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7020272" y="3068960"/>
            <a:ext cx="72007"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endCxn id="2060" idx="0"/>
          </p:cNvCxnSpPr>
          <p:nvPr/>
        </p:nvCxnSpPr>
        <p:spPr>
          <a:xfrm>
            <a:off x="8316416" y="3068960"/>
            <a:ext cx="96565"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2050" idx="2"/>
            <a:endCxn id="2056" idx="0"/>
          </p:cNvCxnSpPr>
          <p:nvPr/>
        </p:nvCxnSpPr>
        <p:spPr>
          <a:xfrm flipH="1">
            <a:off x="7063333" y="4221088"/>
            <a:ext cx="28948" cy="1872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796136" y="4725144"/>
            <a:ext cx="2520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a:endCxn id="2057" idx="0"/>
          </p:cNvCxnSpPr>
          <p:nvPr/>
        </p:nvCxnSpPr>
        <p:spPr>
          <a:xfrm flipH="1">
            <a:off x="4941020" y="4725144"/>
            <a:ext cx="855116"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2051" idx="0"/>
          </p:cNvCxnSpPr>
          <p:nvPr/>
        </p:nvCxnSpPr>
        <p:spPr>
          <a:xfrm>
            <a:off x="8316416" y="4725144"/>
            <a:ext cx="9153"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3059832" y="5589240"/>
            <a:ext cx="3456384" cy="307777"/>
          </a:xfrm>
          <a:prstGeom prst="rect">
            <a:avLst/>
          </a:prstGeom>
          <a:noFill/>
          <a:ln w="3175">
            <a:solidFill>
              <a:srgbClr val="FF0000"/>
            </a:solidFill>
          </a:ln>
        </p:spPr>
        <p:txBody>
          <a:bodyPr wrap="square" rtlCol="0">
            <a:spAutoFit/>
          </a:bodyPr>
          <a:lstStyle/>
          <a:p>
            <a:pPr algn="ctr"/>
            <a:r>
              <a:rPr lang="fr-FR" sz="1400" dirty="0">
                <a:solidFill>
                  <a:srgbClr val="FF0000"/>
                </a:solidFill>
              </a:rPr>
              <a:t>CDBE, quid 76 et Basse Normandie ?</a:t>
            </a:r>
          </a:p>
        </p:txBody>
      </p:sp>
      <p:cxnSp>
        <p:nvCxnSpPr>
          <p:cNvPr id="51" name="Connecteur droit avec flèche 50"/>
          <p:cNvCxnSpPr>
            <a:stCxn id="2062" idx="1"/>
            <a:endCxn id="2061" idx="3"/>
          </p:cNvCxnSpPr>
          <p:nvPr/>
        </p:nvCxnSpPr>
        <p:spPr>
          <a:xfrm flipH="1">
            <a:off x="5724128" y="1952836"/>
            <a:ext cx="1224136" cy="1800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flipV="1">
            <a:off x="4427984" y="3212976"/>
            <a:ext cx="2160240" cy="50405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2058" idx="3"/>
          </p:cNvCxnSpPr>
          <p:nvPr/>
        </p:nvCxnSpPr>
        <p:spPr>
          <a:xfrm flipH="1" flipV="1">
            <a:off x="3347864" y="3461197"/>
            <a:ext cx="3240360" cy="32784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H="1" flipV="1">
            <a:off x="3131840" y="4581128"/>
            <a:ext cx="1080120" cy="50405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endCxn id="2054" idx="3"/>
          </p:cNvCxnSpPr>
          <p:nvPr/>
        </p:nvCxnSpPr>
        <p:spPr>
          <a:xfrm flipH="1" flipV="1">
            <a:off x="2411760" y="4905164"/>
            <a:ext cx="648072" cy="1800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flipH="1" flipV="1">
            <a:off x="2627784" y="5949280"/>
            <a:ext cx="3816424" cy="43509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endCxn id="2053" idx="3"/>
          </p:cNvCxnSpPr>
          <p:nvPr/>
        </p:nvCxnSpPr>
        <p:spPr>
          <a:xfrm flipH="1" flipV="1">
            <a:off x="2250629" y="6273316"/>
            <a:ext cx="4193580" cy="25202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1" name="Image 70" descr="C:\Users\WINDOW~1\AppData\Local\Temp\logo billard 11.png"/>
          <p:cNvPicPr/>
          <p:nvPr/>
        </p:nvPicPr>
        <p:blipFill>
          <a:blip r:embed="rId2" cstate="print"/>
          <a:srcRect/>
          <a:stretch>
            <a:fillRect/>
          </a:stretch>
        </p:blipFill>
        <p:spPr bwMode="auto">
          <a:xfrm>
            <a:off x="107504" y="116632"/>
            <a:ext cx="1154430" cy="904464"/>
          </a:xfrm>
          <a:prstGeom prst="rect">
            <a:avLst/>
          </a:prstGeom>
          <a:noFill/>
          <a:ln w="9525">
            <a:noFill/>
            <a:miter lim="800000"/>
            <a:headEnd/>
            <a:tailEnd/>
          </a:ln>
        </p:spPr>
      </p:pic>
      <p:sp>
        <p:nvSpPr>
          <p:cNvPr id="73" name="ZoneTexte 72"/>
          <p:cNvSpPr txBox="1"/>
          <p:nvPr/>
        </p:nvSpPr>
        <p:spPr>
          <a:xfrm>
            <a:off x="5508104" y="5949280"/>
            <a:ext cx="936104" cy="307777"/>
          </a:xfrm>
          <a:prstGeom prst="rect">
            <a:avLst/>
          </a:prstGeom>
          <a:noFill/>
          <a:ln w="3175">
            <a:solidFill>
              <a:srgbClr val="FF0000"/>
            </a:solidFill>
          </a:ln>
        </p:spPr>
        <p:txBody>
          <a:bodyPr wrap="square" rtlCol="0">
            <a:spAutoFit/>
          </a:bodyPr>
          <a:lstStyle/>
          <a:p>
            <a:r>
              <a:rPr lang="fr-FR" sz="1400" dirty="0">
                <a:solidFill>
                  <a:srgbClr val="FF0000"/>
                </a:solidFill>
              </a:rPr>
              <a:t>22 clubs</a:t>
            </a:r>
          </a:p>
        </p:txBody>
      </p:sp>
      <p:sp>
        <p:nvSpPr>
          <p:cNvPr id="44" name="ZoneTexte 43"/>
          <p:cNvSpPr txBox="1"/>
          <p:nvPr/>
        </p:nvSpPr>
        <p:spPr>
          <a:xfrm>
            <a:off x="6300192" y="4293096"/>
            <a:ext cx="720080" cy="307777"/>
          </a:xfrm>
          <a:prstGeom prst="rect">
            <a:avLst/>
          </a:prstGeom>
          <a:noFill/>
          <a:ln w="3175">
            <a:solidFill>
              <a:srgbClr val="FF0000"/>
            </a:solidFill>
          </a:ln>
        </p:spPr>
        <p:txBody>
          <a:bodyPr wrap="square" rtlCol="0">
            <a:spAutoFit/>
          </a:bodyPr>
          <a:lstStyle/>
          <a:p>
            <a:pPr algn="ctr"/>
            <a:r>
              <a:rPr lang="fr-FR" sz="1400" dirty="0">
                <a:solidFill>
                  <a:srgbClr val="FF0000"/>
                </a:solidFill>
              </a:rPr>
              <a:t>LNB</a:t>
            </a:r>
          </a:p>
        </p:txBody>
      </p:sp>
      <p:sp>
        <p:nvSpPr>
          <p:cNvPr id="45" name="ZoneTexte 44"/>
          <p:cNvSpPr txBox="1"/>
          <p:nvPr/>
        </p:nvSpPr>
        <p:spPr>
          <a:xfrm>
            <a:off x="7092280" y="4221088"/>
            <a:ext cx="576064" cy="338554"/>
          </a:xfrm>
          <a:prstGeom prst="rect">
            <a:avLst/>
          </a:prstGeom>
          <a:noFill/>
        </p:spPr>
        <p:txBody>
          <a:bodyPr wrap="square" rtlCol="0">
            <a:spAutoFit/>
          </a:bodyPr>
          <a:lstStyle/>
          <a:p>
            <a:r>
              <a:rPr lang="fr-FR" sz="1600" dirty="0">
                <a:solidFill>
                  <a:srgbClr val="7030A0"/>
                </a:solidFill>
              </a:rPr>
              <a:t>12+2</a:t>
            </a:r>
          </a:p>
        </p:txBody>
      </p:sp>
      <p:sp>
        <p:nvSpPr>
          <p:cNvPr id="47" name="ZoneTexte 46"/>
          <p:cNvSpPr txBox="1"/>
          <p:nvPr/>
        </p:nvSpPr>
        <p:spPr>
          <a:xfrm>
            <a:off x="8604448" y="4509120"/>
            <a:ext cx="432048" cy="338554"/>
          </a:xfrm>
          <a:prstGeom prst="rect">
            <a:avLst/>
          </a:prstGeom>
          <a:noFill/>
        </p:spPr>
        <p:txBody>
          <a:bodyPr wrap="square" rtlCol="0">
            <a:spAutoFit/>
          </a:bodyPr>
          <a:lstStyle/>
          <a:p>
            <a:r>
              <a:rPr lang="fr-FR" sz="1600" dirty="0">
                <a:solidFill>
                  <a:srgbClr val="7030A0"/>
                </a:solidFill>
              </a:rPr>
              <a:t>2</a:t>
            </a:r>
          </a:p>
        </p:txBody>
      </p:sp>
      <p:sp>
        <p:nvSpPr>
          <p:cNvPr id="48" name="ZoneTexte 47"/>
          <p:cNvSpPr txBox="1"/>
          <p:nvPr/>
        </p:nvSpPr>
        <p:spPr>
          <a:xfrm>
            <a:off x="6588224" y="5589240"/>
            <a:ext cx="432048" cy="338554"/>
          </a:xfrm>
          <a:prstGeom prst="rect">
            <a:avLst/>
          </a:prstGeom>
          <a:noFill/>
        </p:spPr>
        <p:txBody>
          <a:bodyPr wrap="square" rtlCol="0">
            <a:spAutoFit/>
          </a:bodyPr>
          <a:lstStyle/>
          <a:p>
            <a:r>
              <a:rPr lang="fr-FR" sz="1600" dirty="0">
                <a:solidFill>
                  <a:srgbClr val="7030A0"/>
                </a:solidFill>
              </a:rPr>
              <a:t>36</a:t>
            </a:r>
          </a:p>
        </p:txBody>
      </p:sp>
      <p:sp>
        <p:nvSpPr>
          <p:cNvPr id="49" name="ZoneTexte 48"/>
          <p:cNvSpPr txBox="1"/>
          <p:nvPr/>
        </p:nvSpPr>
        <p:spPr>
          <a:xfrm>
            <a:off x="7740352" y="6309320"/>
            <a:ext cx="576064" cy="338554"/>
          </a:xfrm>
          <a:prstGeom prst="rect">
            <a:avLst/>
          </a:prstGeom>
          <a:noFill/>
        </p:spPr>
        <p:txBody>
          <a:bodyPr wrap="square" rtlCol="0">
            <a:spAutoFit/>
          </a:bodyPr>
          <a:lstStyle/>
          <a:p>
            <a:r>
              <a:rPr lang="fr-FR" sz="1600" dirty="0">
                <a:solidFill>
                  <a:srgbClr val="7030A0"/>
                </a:solidFill>
              </a:rPr>
              <a:t>571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r>
              <a:rPr lang="fr-FR"/>
              <a:t>Colloque L.N.B.</a:t>
            </a:r>
            <a:endParaRPr lang="fr-FR" dirty="0"/>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30</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6" name="ZoneTexte 5"/>
          <p:cNvSpPr txBox="1"/>
          <p:nvPr/>
        </p:nvSpPr>
        <p:spPr>
          <a:xfrm>
            <a:off x="611560" y="1052736"/>
            <a:ext cx="7920880" cy="4401205"/>
          </a:xfrm>
          <a:prstGeom prst="rect">
            <a:avLst/>
          </a:prstGeom>
          <a:noFill/>
        </p:spPr>
        <p:txBody>
          <a:bodyPr wrap="square" rtlCol="0">
            <a:spAutoFit/>
          </a:bodyPr>
          <a:lstStyle/>
          <a:p>
            <a:pPr algn="ctr"/>
            <a:r>
              <a:rPr lang="fr-FR" sz="4000" b="1" dirty="0"/>
              <a:t>En 2020 sur la L.N.B.</a:t>
            </a:r>
          </a:p>
          <a:p>
            <a:pPr algn="ctr"/>
            <a:r>
              <a:rPr lang="fr-FR" sz="2000" b="1" dirty="0"/>
              <a:t>_________</a:t>
            </a:r>
          </a:p>
          <a:p>
            <a:pPr algn="ctr"/>
            <a:endParaRPr lang="fr-FR" sz="2000" b="1" dirty="0"/>
          </a:p>
          <a:p>
            <a:pPr algn="ctr"/>
            <a:r>
              <a:rPr lang="fr-FR" sz="3600" b="1" dirty="0"/>
              <a:t>740 adhérents :</a:t>
            </a:r>
          </a:p>
          <a:p>
            <a:pPr algn="ctr"/>
            <a:endParaRPr lang="fr-FR" sz="1000" b="1" dirty="0"/>
          </a:p>
          <a:p>
            <a:pPr algn="ctr"/>
            <a:r>
              <a:rPr lang="fr-FR" sz="3600" b="1" dirty="0"/>
              <a:t>103 compétiteurs soit ~14 %</a:t>
            </a:r>
          </a:p>
          <a:p>
            <a:pPr algn="ctr"/>
            <a:r>
              <a:rPr lang="fr-FR" sz="3600" b="1" dirty="0"/>
              <a:t> dont</a:t>
            </a:r>
          </a:p>
          <a:p>
            <a:pPr algn="ctr"/>
            <a:r>
              <a:rPr lang="fr-FR" sz="3600" b="1" dirty="0"/>
              <a:t>64 de niveau national soit 8,6 %</a:t>
            </a:r>
          </a:p>
          <a:p>
            <a:pPr algn="ctr"/>
            <a:endParaRPr lang="fr-FR" sz="1000" b="1" dirty="0"/>
          </a:p>
          <a:p>
            <a:pPr algn="ctr"/>
            <a:r>
              <a:rPr lang="fr-FR" sz="3600" b="1" dirty="0"/>
              <a:t>637  en billard loisir soit 86 %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31</a:t>
            </a:fld>
            <a:endParaRPr lang="fr-FR" dirty="0"/>
          </a:p>
        </p:txBody>
      </p:sp>
      <p:sp>
        <p:nvSpPr>
          <p:cNvPr id="5" name="ZoneTexte 4"/>
          <p:cNvSpPr txBox="1"/>
          <p:nvPr/>
        </p:nvSpPr>
        <p:spPr>
          <a:xfrm>
            <a:off x="251520" y="692696"/>
            <a:ext cx="8640960" cy="5909310"/>
          </a:xfrm>
          <a:prstGeom prst="rect">
            <a:avLst/>
          </a:prstGeom>
          <a:noFill/>
        </p:spPr>
        <p:txBody>
          <a:bodyPr wrap="square" rtlCol="0">
            <a:spAutoFit/>
          </a:bodyPr>
          <a:lstStyle/>
          <a:p>
            <a:pPr algn="just"/>
            <a:endParaRPr lang="fr-FR" b="1" dirty="0"/>
          </a:p>
          <a:p>
            <a:pPr algn="just"/>
            <a:r>
              <a:rPr lang="fr-FR" b="1" u="sng" dirty="0"/>
              <a:t>Étude </a:t>
            </a:r>
            <a:r>
              <a:rPr lang="fr-FR" i="1" u="sng" dirty="0"/>
              <a:t>(12/2020) </a:t>
            </a:r>
            <a:r>
              <a:rPr lang="fr-FR" b="1" u="sng" dirty="0"/>
              <a:t>de Philippe Zwaenepoel sur le projet fédéral 2021 - 2024 : </a:t>
            </a:r>
          </a:p>
          <a:p>
            <a:pPr algn="just"/>
            <a:r>
              <a:rPr lang="fr-FR" b="1" dirty="0"/>
              <a:t>… Il faut essentiellement de la cohérence : dire ce que l’on va faire, mobiliser les moyens correspondants et faire ce que l’on a dit</a:t>
            </a:r>
            <a:r>
              <a:rPr lang="fr-FR" dirty="0"/>
              <a:t>. Un contre-exemple : le projet fédéral 2017-2020 annonce que « la volonté commune est d’inscrire le développement comme l’objectif unique de la fédération à travers ses organes déconcentrés (ligues, comités) et ses clubs ». </a:t>
            </a:r>
          </a:p>
          <a:p>
            <a:pPr algn="just"/>
            <a:r>
              <a:rPr lang="fr-FR" b="1" dirty="0"/>
              <a:t>Nota : par développement, il faut entendre : augmentation du nombre de clubs et de licenciés.</a:t>
            </a:r>
            <a:r>
              <a:rPr lang="fr-FR" dirty="0"/>
              <a:t> Le terme « développement » apparait 23 fois dans le document. Or, l’enveloppe attribuée à la commission de développement dans le BP 2017-2018 était de 32 k€, soit 4.2 % du budget fédéral, ce qui s’avère très faible en regard des sommes dévolues aux commissions sportives.</a:t>
            </a:r>
          </a:p>
          <a:p>
            <a:pPr algn="just"/>
            <a:r>
              <a:rPr lang="fr-FR" dirty="0"/>
              <a:t>L’expérience montre que le comité directeur est composé en majorité d’acteurs qui s’impliquent complètement dans la vie fédérale, mais également d’un certain nombre de « spectateurs » qu’on voit et qu’on entend peu pendant la durée de l’olympiade. </a:t>
            </a:r>
            <a:r>
              <a:rPr lang="fr-FR" b="1" dirty="0"/>
              <a:t>Cette attitude est-elle liée au fait que rien ne leur a été demandé, qu’ils n’ont pas trouvé leur place ou qu’ils n’avaient pas envie de s’engager ?? </a:t>
            </a:r>
            <a:r>
              <a:rPr lang="fr-FR" dirty="0"/>
              <a:t>Il n’en reste pas moins que le comité directeur ne fonctionne pas à son plein potentiel, et que </a:t>
            </a:r>
            <a:r>
              <a:rPr lang="fr-FR" b="1" dirty="0"/>
              <a:t>le travail demandé est très inégalement réparti entre les membres.</a:t>
            </a:r>
            <a:r>
              <a:rPr lang="fr-FR" dirty="0"/>
              <a:t> Le paradoxe de cette situation est que les « spectateurs », moins exposés, sont souvent réélus avec des scores plus élevés que les acteurs …</a:t>
            </a: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32</a:t>
            </a:fld>
            <a:endParaRPr lang="fr-FR" dirty="0"/>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pic>
        <p:nvPicPr>
          <p:cNvPr id="1026" name="Picture 2" descr="D:\Users\Jean Claude\Documents\Carambole 08.05.2021\i) Ligue de Normandie\Développement LNB\Projet Féféral\Screenshot_2021-05-11 CR CD FFB 002 DD 10 04 2021 pdf.png"/>
          <p:cNvPicPr>
            <a:picLocks noChangeAspect="1" noChangeArrowheads="1"/>
          </p:cNvPicPr>
          <p:nvPr/>
        </p:nvPicPr>
        <p:blipFill>
          <a:blip r:embed="rId3" cstate="print"/>
          <a:srcRect/>
          <a:stretch>
            <a:fillRect/>
          </a:stretch>
        </p:blipFill>
        <p:spPr bwMode="auto">
          <a:xfrm>
            <a:off x="179512" y="1412776"/>
            <a:ext cx="8816926" cy="5017500"/>
          </a:xfrm>
          <a:prstGeom prst="rect">
            <a:avLst/>
          </a:prstGeom>
          <a:noFill/>
        </p:spPr>
      </p:pic>
      <p:sp>
        <p:nvSpPr>
          <p:cNvPr id="8" name="ZoneTexte 7"/>
          <p:cNvSpPr txBox="1"/>
          <p:nvPr/>
        </p:nvSpPr>
        <p:spPr>
          <a:xfrm>
            <a:off x="683568" y="1124744"/>
            <a:ext cx="7272808" cy="369332"/>
          </a:xfrm>
          <a:prstGeom prst="rect">
            <a:avLst/>
          </a:prstGeom>
          <a:noFill/>
        </p:spPr>
        <p:txBody>
          <a:bodyPr wrap="square" rtlCol="0">
            <a:spAutoFit/>
          </a:bodyPr>
          <a:lstStyle/>
          <a:p>
            <a:r>
              <a:rPr lang="fr-FR" b="1" dirty="0"/>
              <a:t>Extrait compte rendu comité directeur de la FFB du 10 avril 2021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33</a:t>
            </a:fld>
            <a:endParaRPr lang="fr-FR" dirty="0"/>
          </a:p>
        </p:txBody>
      </p:sp>
      <p:sp>
        <p:nvSpPr>
          <p:cNvPr id="1025" name="Rectangle 1"/>
          <p:cNvSpPr>
            <a:spLocks noChangeArrowheads="1"/>
          </p:cNvSpPr>
          <p:nvPr/>
        </p:nvSpPr>
        <p:spPr bwMode="auto">
          <a:xfrm>
            <a:off x="1259434" y="1052736"/>
            <a:ext cx="6604180"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sng" strike="noStrike" cap="none" normalizeH="0" baseline="0" dirty="0">
                <a:ln>
                  <a:noFill/>
                </a:ln>
                <a:solidFill>
                  <a:schemeClr val="tx1"/>
                </a:solidFill>
                <a:effectLst/>
                <a:ea typeface="Calibri" pitchFamily="34" charset="0"/>
                <a:cs typeface="Times New Roman" pitchFamily="18" charset="0"/>
              </a:rPr>
              <a:t>Conclusion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ea typeface="Calibri" pitchFamily="34" charset="0"/>
                <a:cs typeface="Times New Roman" pitchFamily="18" charset="0"/>
              </a:rPr>
              <a:t>Diagnostic du</a:t>
            </a:r>
            <a:r>
              <a:rPr kumimoji="0" lang="fr-FR" sz="2800" b="1" i="0" u="none" strike="noStrike" cap="none" normalizeH="0" dirty="0">
                <a:ln>
                  <a:noFill/>
                </a:ln>
                <a:solidFill>
                  <a:schemeClr val="tx1"/>
                </a:solidFill>
                <a:effectLst/>
                <a:ea typeface="Calibri" pitchFamily="34" charset="0"/>
                <a:cs typeface="Times New Roman" pitchFamily="18" charset="0"/>
              </a:rPr>
              <a:t> club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dirty="0">
                <a:ln>
                  <a:noFill/>
                </a:ln>
                <a:solidFill>
                  <a:schemeClr val="tx1"/>
                </a:solidFill>
                <a:effectLst/>
                <a:ea typeface="Calibri" pitchFamily="34" charset="0"/>
                <a:cs typeface="Times New Roman" pitchFamily="18" charset="0"/>
              </a:rPr>
              <a:t>en 2017 = </a:t>
            </a:r>
            <a:r>
              <a:rPr kumimoji="0" lang="fr-FR" sz="2800" b="1" i="0" u="none" strike="noStrike" cap="none" normalizeH="0" dirty="0">
                <a:ln>
                  <a:noFill/>
                </a:ln>
                <a:solidFill>
                  <a:srgbClr val="FF0000"/>
                </a:solidFill>
                <a:effectLst/>
                <a:ea typeface="Calibri" pitchFamily="34" charset="0"/>
                <a:cs typeface="Times New Roman" pitchFamily="18" charset="0"/>
              </a:rPr>
              <a:t>1.72</a:t>
            </a:r>
            <a:r>
              <a:rPr kumimoji="0" lang="fr-FR" sz="2800" b="1" i="0" u="none" strike="noStrike" cap="none" normalizeH="0" dirty="0">
                <a:ln>
                  <a:noFill/>
                </a:ln>
                <a:solidFill>
                  <a:schemeClr val="tx1"/>
                </a:solidFill>
                <a:effectLst/>
                <a:ea typeface="Calibri" pitchFamily="34" charset="0"/>
                <a:cs typeface="Times New Roman" pitchFamily="18" charset="0"/>
              </a:rPr>
              <a:t>   -   en 2021 = </a:t>
            </a:r>
            <a:r>
              <a:rPr kumimoji="0" lang="fr-FR" sz="2800" b="1" i="0" u="none" strike="noStrike" cap="none" normalizeH="0" dirty="0">
                <a:ln>
                  <a:noFill/>
                </a:ln>
                <a:solidFill>
                  <a:schemeClr val="accent5">
                    <a:lumMod val="75000"/>
                  </a:schemeClr>
                </a:solidFill>
                <a:effectLst/>
                <a:ea typeface="Calibri" pitchFamily="34" charset="0"/>
                <a:cs typeface="Times New Roman" pitchFamily="18" charset="0"/>
              </a:rPr>
              <a:t>2.73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dirty="0">
              <a:ln>
                <a:noFill/>
              </a:ln>
              <a:solidFill>
                <a:schemeClr val="accent5">
                  <a:lumMod val="75000"/>
                </a:schemeClr>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sz="2800" b="1" dirty="0">
                <a:ea typeface="Calibri" pitchFamily="34" charset="0"/>
                <a:cs typeface="Times New Roman" pitchFamily="18" charset="0"/>
              </a:rPr>
              <a:t>Augmentation des adhérents :</a:t>
            </a:r>
          </a:p>
          <a:p>
            <a:pPr marL="0" marR="0" lvl="0" indent="0" algn="ctr" defTabSz="914400" rtl="0" eaLnBrk="1" fontAlgn="base" latinLnBrk="0" hangingPunct="1">
              <a:lnSpc>
                <a:spcPct val="100000"/>
              </a:lnSpc>
              <a:spcBef>
                <a:spcPct val="0"/>
              </a:spcBef>
              <a:spcAft>
                <a:spcPct val="0"/>
              </a:spcAft>
              <a:buClrTx/>
              <a:buSzTx/>
              <a:buFontTx/>
              <a:buNone/>
              <a:tabLst/>
            </a:pPr>
            <a:r>
              <a:rPr lang="fr-FR" sz="2800" b="1" dirty="0">
                <a:ea typeface="Calibri" pitchFamily="34" charset="0"/>
                <a:cs typeface="Times New Roman" pitchFamily="18" charset="0"/>
              </a:rPr>
              <a:t>Entre 2017 et 2020 </a:t>
            </a:r>
            <a:r>
              <a:rPr lang="fr-FR" sz="2800" b="1" dirty="0">
                <a:solidFill>
                  <a:schemeClr val="accent5">
                    <a:lumMod val="75000"/>
                  </a:schemeClr>
                </a:solidFill>
                <a:ea typeface="Calibri" pitchFamily="34" charset="0"/>
                <a:cs typeface="Times New Roman" pitchFamily="18" charset="0"/>
              </a:rPr>
              <a:t>de 20 à 45 soit + 125%</a:t>
            </a:r>
            <a:endParaRPr kumimoji="0" lang="fr-FR" sz="2800" b="1" i="0" u="none" strike="noStrike" cap="none" normalizeH="0" dirty="0">
              <a:ln>
                <a:noFill/>
              </a:ln>
              <a:solidFill>
                <a:schemeClr val="accent5">
                  <a:lumMod val="75000"/>
                </a:schemeClr>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La réussite appartient à tout le monde.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C’est un travail d’équipe. </a:t>
            </a:r>
          </a:p>
          <a:p>
            <a:pPr marL="0" marR="0" lvl="0" indent="0" algn="ctr" defTabSz="914400" rtl="0" eaLnBrk="1" fontAlgn="base" latinLnBrk="0" hangingPunct="1">
              <a:lnSpc>
                <a:spcPct val="100000"/>
              </a:lnSpc>
              <a:spcBef>
                <a:spcPct val="0"/>
              </a:spcBef>
              <a:spcAft>
                <a:spcPct val="0"/>
              </a:spcAft>
              <a:buClrTx/>
              <a:buSzTx/>
              <a:buFontTx/>
              <a:buNone/>
              <a:tabLst/>
            </a:pPr>
            <a:r>
              <a:rPr lang="fr-FR" sz="2800" b="1" dirty="0">
                <a:solidFill>
                  <a:srgbClr val="0000FF"/>
                </a:solidFill>
                <a:latin typeface="Calibri" pitchFamily="34" charset="0"/>
                <a:ea typeface="Calibri" pitchFamily="34" charset="0"/>
                <a:cs typeface="Times New Roman" pitchFamily="18" charset="0"/>
              </a:rPr>
              <a:t>E</a:t>
            </a:r>
            <a:r>
              <a:rPr kumimoji="0" lang="fr-FR" sz="28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t c’est à l’équipe qu’en revient le mérite.</a:t>
            </a:r>
            <a:endParaRPr kumimoji="0" lang="fr-FR" sz="2800" b="1" i="0" u="none" strike="noStrike" cap="none" normalizeH="0" baseline="0" dirty="0">
              <a:ln>
                <a:noFill/>
              </a:ln>
              <a:solidFill>
                <a:srgbClr val="0000FF"/>
              </a:solidFill>
              <a:effectLst/>
              <a:latin typeface="Arial" pitchFamily="34" charset="0"/>
              <a:cs typeface="Arial" pitchFamily="34" charset="0"/>
            </a:endParaRPr>
          </a:p>
        </p:txBody>
      </p:sp>
      <p:pic>
        <p:nvPicPr>
          <p:cNvPr id="6" name="Image 5" descr="C:\Users\WINDOW~1\AppData\Local\Temp\logo billard 11.png"/>
          <p:cNvPicPr/>
          <p:nvPr/>
        </p:nvPicPr>
        <p:blipFill>
          <a:blip r:embed="rId2" cstate="print"/>
          <a:srcRect/>
          <a:stretch>
            <a:fillRect/>
          </a:stretch>
        </p:blipFill>
        <p:spPr bwMode="auto">
          <a:xfrm>
            <a:off x="179512" y="116632"/>
            <a:ext cx="1154430" cy="904464"/>
          </a:xfrm>
          <a:prstGeom prst="rect">
            <a:avLst/>
          </a:prstGeom>
          <a:noFill/>
          <a:ln w="9525">
            <a:noFill/>
            <a:miter lim="800000"/>
            <a:headEnd/>
            <a:tailEnd/>
          </a:ln>
        </p:spPr>
      </p:pic>
      <p:sp>
        <p:nvSpPr>
          <p:cNvPr id="7" name="ZoneTexte 6"/>
          <p:cNvSpPr txBox="1"/>
          <p:nvPr/>
        </p:nvSpPr>
        <p:spPr>
          <a:xfrm>
            <a:off x="-180528" y="1052736"/>
            <a:ext cx="2304256" cy="553998"/>
          </a:xfrm>
          <a:prstGeom prst="rect">
            <a:avLst/>
          </a:prstGeom>
          <a:noFill/>
        </p:spPr>
        <p:txBody>
          <a:bodyPr wrap="square" rtlCol="0">
            <a:spAutoFit/>
          </a:bodyPr>
          <a:lstStyle/>
          <a:p>
            <a:pPr algn="ctr"/>
            <a:r>
              <a:rPr lang="fr-FR" sz="1000" dirty="0"/>
              <a:t>Jean-Claude MARY</a:t>
            </a:r>
          </a:p>
          <a:p>
            <a:pPr algn="ctr"/>
            <a:r>
              <a:rPr lang="fr-FR" sz="1000" dirty="0"/>
              <a:t>Tél : 06 03 44 43 10</a:t>
            </a:r>
          </a:p>
          <a:p>
            <a:pPr algn="ctr"/>
            <a:r>
              <a:rPr lang="fr-FR" sz="1000" dirty="0"/>
              <a:t>Jean-claude.mary@cegetel.net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4" name="Espace réservé de la date 3"/>
          <p:cNvSpPr>
            <a:spLocks noGrp="1"/>
          </p:cNvSpPr>
          <p:nvPr>
            <p:ph type="dt" sz="half" idx="10"/>
          </p:nvPr>
        </p:nvSpPr>
        <p:spPr/>
        <p:txBody>
          <a:bodyPr/>
          <a:lstStyle/>
          <a:p>
            <a:r>
              <a:rPr lang="fr-FR" dirty="0"/>
              <a:t>05/09/2021</a:t>
            </a:r>
          </a:p>
        </p:txBody>
      </p:sp>
      <p:sp>
        <p:nvSpPr>
          <p:cNvPr id="5" name="Espace réservé du pied de page 4"/>
          <p:cNvSpPr>
            <a:spLocks noGrp="1"/>
          </p:cNvSpPr>
          <p:nvPr>
            <p:ph type="ftr" sz="quarter" idx="11"/>
          </p:nvPr>
        </p:nvSpPr>
        <p:spPr/>
        <p:txBody>
          <a:bodyPr/>
          <a:lstStyle/>
          <a:p>
            <a:pPr algn="ctr"/>
            <a:r>
              <a:rPr lang="fr-FR" dirty="0"/>
              <a:t>Colloque L.N.B.</a:t>
            </a:r>
          </a:p>
        </p:txBody>
      </p:sp>
      <p:sp>
        <p:nvSpPr>
          <p:cNvPr id="6" name="Espace réservé du numéro de diapositive 5"/>
          <p:cNvSpPr>
            <a:spLocks noGrp="1"/>
          </p:cNvSpPr>
          <p:nvPr>
            <p:ph type="sldNum" sz="quarter" idx="12"/>
          </p:nvPr>
        </p:nvSpPr>
        <p:spPr/>
        <p:txBody>
          <a:bodyPr/>
          <a:lstStyle/>
          <a:p>
            <a:fld id="{88FC63B9-B3E2-49CE-83DF-38F01D793B85}" type="slidenum">
              <a:rPr lang="fr-FR" smtClean="0"/>
              <a:pPr/>
              <a:t>34</a:t>
            </a:fld>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67902" y="1380609"/>
            <a:ext cx="6992530" cy="4943992"/>
          </a:xfrm>
          <a:prstGeom prst="rect">
            <a:avLst/>
          </a:prstGeom>
          <a:noFill/>
          <a:ln w="9525">
            <a:noFill/>
            <a:miter lim="800000"/>
            <a:headEnd/>
            <a:tailEnd/>
          </a:ln>
        </p:spPr>
      </p:pic>
      <p:pic>
        <p:nvPicPr>
          <p:cNvPr id="8" name="Image 7" descr="C:\Users\WINDOW~1\AppData\Local\Temp\logo billard 11.png"/>
          <p:cNvPicPr/>
          <p:nvPr/>
        </p:nvPicPr>
        <p:blipFill>
          <a:blip r:embed="rId3" cstate="print"/>
          <a:srcRect/>
          <a:stretch>
            <a:fillRect/>
          </a:stretch>
        </p:blipFill>
        <p:spPr bwMode="auto">
          <a:xfrm>
            <a:off x="107504" y="116632"/>
            <a:ext cx="1154430" cy="9044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4</a:t>
            </a:fld>
            <a:endParaRPr lang="fr-FR" dirty="0"/>
          </a:p>
        </p:txBody>
      </p:sp>
      <p:pic>
        <p:nvPicPr>
          <p:cNvPr id="2052" name="Image 1"/>
          <p:cNvPicPr>
            <a:picLocks noChangeAspect="1" noChangeArrowheads="1"/>
          </p:cNvPicPr>
          <p:nvPr/>
        </p:nvPicPr>
        <p:blipFill>
          <a:blip r:embed="rId2" cstate="print"/>
          <a:srcRect/>
          <a:stretch>
            <a:fillRect/>
          </a:stretch>
        </p:blipFill>
        <p:spPr bwMode="auto">
          <a:xfrm>
            <a:off x="7236296" y="188640"/>
            <a:ext cx="1401763" cy="708025"/>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203848" y="2276872"/>
            <a:ext cx="2811463" cy="2811462"/>
          </a:xfrm>
          <a:prstGeom prst="rect">
            <a:avLst/>
          </a:prstGeom>
          <a:noFill/>
        </p:spPr>
      </p:pic>
      <p:sp>
        <p:nvSpPr>
          <p:cNvPr id="2051" name="Text Box 3"/>
          <p:cNvSpPr txBox="1">
            <a:spLocks noChangeArrowheads="1"/>
          </p:cNvSpPr>
          <p:nvPr/>
        </p:nvSpPr>
        <p:spPr bwMode="auto">
          <a:xfrm>
            <a:off x="5721350" y="3184525"/>
            <a:ext cx="1593850" cy="83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13636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21328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2986088"/>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dirty="0"/>
          </a:p>
        </p:txBody>
      </p:sp>
      <p:sp>
        <p:nvSpPr>
          <p:cNvPr id="2060" name="Rectangle 12"/>
          <p:cNvSpPr>
            <a:spLocks noChangeArrowheads="1"/>
          </p:cNvSpPr>
          <p:nvPr/>
        </p:nvSpPr>
        <p:spPr bwMode="auto">
          <a:xfrm>
            <a:off x="-612576" y="4725144"/>
            <a:ext cx="864096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800" b="0" i="0" u="none" strike="noStrike" cap="none" normalizeH="0" baseline="0" dirty="0">
                <a:ln>
                  <a:noFill/>
                </a:ln>
                <a:solidFill>
                  <a:schemeClr val="tx1"/>
                </a:solidFill>
                <a:effectLst/>
                <a:latin typeface="Arial" pitchFamily="34" charset="0"/>
                <a:cs typeface="Arial" pitchFamily="34" charset="0"/>
              </a:rPr>
            </a:br>
            <a:endParaRPr kumimoji="0" lang="fr-FR" sz="18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6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                                          </a:t>
            </a:r>
            <a:r>
              <a:rPr kumimoji="0" lang="fr-FR" sz="40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Saisons 2017 à 2022</a:t>
            </a:r>
            <a:endParaRPr kumimoji="0" lang="fr-FR"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2061" name="Text Box 13"/>
          <p:cNvSpPr txBox="1">
            <a:spLocks noChangeArrowheads="1"/>
          </p:cNvSpPr>
          <p:nvPr/>
        </p:nvSpPr>
        <p:spPr bwMode="auto">
          <a:xfrm>
            <a:off x="5721350" y="1112838"/>
            <a:ext cx="1593850" cy="830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400313" y="918101"/>
            <a:ext cx="8343373"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BILLARD CLUB DE BERNAY</a:t>
            </a:r>
            <a:endParaRPr kumimoji="0" lang="fr-FR" sz="4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44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Projet « Sport et Développement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pic>
        <p:nvPicPr>
          <p:cNvPr id="20" name="Image 19" descr="C:\Users\WINDOW~1\AppData\Local\Temp\logo billard 11.png"/>
          <p:cNvPicPr/>
          <p:nvPr/>
        </p:nvPicPr>
        <p:blipFill>
          <a:blip r:embed="rId4" cstate="print"/>
          <a:srcRect/>
          <a:stretch>
            <a:fillRect/>
          </a:stretch>
        </p:blipFill>
        <p:spPr bwMode="auto">
          <a:xfrm>
            <a:off x="107504" y="116632"/>
            <a:ext cx="1154430" cy="9044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5</a:t>
            </a:fld>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84610" y="1052736"/>
            <a:ext cx="8879878" cy="5256584"/>
          </a:xfrm>
          <a:prstGeom prst="rect">
            <a:avLst/>
          </a:prstGeom>
          <a:noFill/>
          <a:ln w="9525">
            <a:noFill/>
            <a:miter lim="800000"/>
            <a:headEnd/>
            <a:tailEnd/>
          </a:ln>
        </p:spPr>
      </p:pic>
      <p:pic>
        <p:nvPicPr>
          <p:cNvPr id="6" name="Image 5" descr="C:\Users\WINDOW~1\AppData\Local\Temp\logo billard 11.png"/>
          <p:cNvPicPr/>
          <p:nvPr/>
        </p:nvPicPr>
        <p:blipFill>
          <a:blip r:embed="rId3" cstate="print"/>
          <a:srcRect/>
          <a:stretch>
            <a:fillRect/>
          </a:stretch>
        </p:blipFill>
        <p:spPr bwMode="auto">
          <a:xfrm>
            <a:off x="107504" y="116632"/>
            <a:ext cx="1154430" cy="9044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6</a:t>
            </a:fld>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99012" y="1196752"/>
            <a:ext cx="8793468" cy="5112568"/>
          </a:xfrm>
          <a:prstGeom prst="rect">
            <a:avLst/>
          </a:prstGeom>
          <a:noFill/>
          <a:ln w="9525">
            <a:noFill/>
            <a:miter lim="800000"/>
            <a:headEnd/>
            <a:tailEnd/>
          </a:ln>
        </p:spPr>
      </p:pic>
      <p:pic>
        <p:nvPicPr>
          <p:cNvPr id="6" name="Image 5" descr="C:\Users\WINDOW~1\AppData\Local\Temp\logo billard 11.png"/>
          <p:cNvPicPr/>
          <p:nvPr/>
        </p:nvPicPr>
        <p:blipFill>
          <a:blip r:embed="rId3" cstate="print"/>
          <a:srcRect/>
          <a:stretch>
            <a:fillRect/>
          </a:stretch>
        </p:blipFill>
        <p:spPr bwMode="auto">
          <a:xfrm>
            <a:off x="107504" y="116632"/>
            <a:ext cx="1154430" cy="90446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WINDOW~1\AppData\Local\Temp\logo billard 11.png"/>
          <p:cNvPicPr/>
          <p:nvPr/>
        </p:nvPicPr>
        <p:blipFill>
          <a:blip r:embed="rId3" cstate="print"/>
          <a:srcRect/>
          <a:stretch>
            <a:fillRect/>
          </a:stretch>
        </p:blipFill>
        <p:spPr bwMode="auto">
          <a:xfrm>
            <a:off x="179512" y="332656"/>
            <a:ext cx="1154430" cy="904464"/>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p>
            <a:r>
              <a:rPr lang="fr-FR" dirty="0"/>
              <a:t>05/09/2021</a:t>
            </a:r>
          </a:p>
        </p:txBody>
      </p:sp>
      <p:sp>
        <p:nvSpPr>
          <p:cNvPr id="6" name="ZoneTexte 5"/>
          <p:cNvSpPr txBox="1"/>
          <p:nvPr/>
        </p:nvSpPr>
        <p:spPr>
          <a:xfrm>
            <a:off x="899592" y="1010245"/>
            <a:ext cx="7416824" cy="5847755"/>
          </a:xfrm>
          <a:prstGeom prst="rect">
            <a:avLst/>
          </a:prstGeom>
          <a:noFill/>
        </p:spPr>
        <p:txBody>
          <a:bodyPr wrap="square" rtlCol="0">
            <a:spAutoFit/>
          </a:bodyPr>
          <a:lstStyle/>
          <a:p>
            <a:pPr algn="ctr"/>
            <a:r>
              <a:rPr lang="fr-FR" sz="4400" b="1" u="sng" dirty="0"/>
              <a:t>Définir une équipe.</a:t>
            </a:r>
          </a:p>
          <a:p>
            <a:pPr algn="ctr"/>
            <a:r>
              <a:rPr lang="fr-FR" sz="4400" b="1" u="sng" dirty="0"/>
              <a:t> Établissement d’un diagnostic </a:t>
            </a:r>
          </a:p>
          <a:p>
            <a:pPr algn="ctr"/>
            <a:r>
              <a:rPr lang="fr-FR" sz="4400" b="1" u="sng" dirty="0"/>
              <a:t>de fonctionnement du club</a:t>
            </a:r>
          </a:p>
          <a:p>
            <a:endParaRPr lang="fr-FR" dirty="0"/>
          </a:p>
          <a:p>
            <a:endParaRPr lang="fr-FR" dirty="0"/>
          </a:p>
          <a:p>
            <a:pPr algn="ctr"/>
            <a:r>
              <a:rPr lang="fr-FR" sz="3600" b="1" dirty="0"/>
              <a:t>Utiliser le support de la F.F.B.</a:t>
            </a:r>
          </a:p>
          <a:p>
            <a:pPr algn="ctr"/>
            <a:endParaRPr lang="fr-FR" b="1" dirty="0"/>
          </a:p>
          <a:p>
            <a:pPr algn="ctr"/>
            <a:r>
              <a:rPr lang="fr-FR" sz="3600" b="1" dirty="0">
                <a:solidFill>
                  <a:srgbClr val="0000FF"/>
                </a:solidFill>
              </a:rPr>
              <a:t>Site F.F.B. → Ressources → Outils pour les clubs → Diagnostic</a:t>
            </a:r>
          </a:p>
          <a:p>
            <a:endParaRPr lang="fr-FR" dirty="0"/>
          </a:p>
          <a:p>
            <a:pPr>
              <a:buFontTx/>
              <a:buChar char="-"/>
            </a:pPr>
            <a:endParaRPr lang="fr-FR" dirty="0"/>
          </a:p>
        </p:txBody>
      </p:sp>
      <p:sp>
        <p:nvSpPr>
          <p:cNvPr id="7" name="Espace réservé du numéro de diapositive 6"/>
          <p:cNvSpPr>
            <a:spLocks noGrp="1"/>
          </p:cNvSpPr>
          <p:nvPr>
            <p:ph type="sldNum" sz="quarter" idx="12"/>
          </p:nvPr>
        </p:nvSpPr>
        <p:spPr/>
        <p:txBody>
          <a:bodyPr/>
          <a:lstStyle/>
          <a:p>
            <a:fld id="{88FC63B9-B3E2-49CE-83DF-38F01D793B85}" type="slidenum">
              <a:rPr lang="fr-FR" smtClean="0"/>
              <a:pPr/>
              <a:t>7</a:t>
            </a:fld>
            <a:endParaRPr lang="fr-FR" dirty="0"/>
          </a:p>
        </p:txBody>
      </p:sp>
      <p:sp>
        <p:nvSpPr>
          <p:cNvPr id="8" name="Espace réservé du pied de page 7"/>
          <p:cNvSpPr>
            <a:spLocks noGrp="1"/>
          </p:cNvSpPr>
          <p:nvPr>
            <p:ph type="ftr" sz="quarter" idx="11"/>
          </p:nvPr>
        </p:nvSpPr>
        <p:spPr>
          <a:xfrm>
            <a:off x="2699792" y="6381328"/>
            <a:ext cx="3352800" cy="365125"/>
          </a:xfrm>
        </p:spPr>
        <p:txBody>
          <a:bodyPr/>
          <a:lstStyle/>
          <a:p>
            <a:pPr algn="ctr"/>
            <a:r>
              <a:rPr lang="fr-FR" dirty="0"/>
              <a:t>Colloque L.N.B.</a:t>
            </a:r>
          </a:p>
        </p:txBody>
      </p:sp>
      <p:sp>
        <p:nvSpPr>
          <p:cNvPr id="10" name="ZoneTexte 9"/>
          <p:cNvSpPr txBox="1"/>
          <p:nvPr/>
        </p:nvSpPr>
        <p:spPr>
          <a:xfrm>
            <a:off x="6012160" y="620688"/>
            <a:ext cx="3024336" cy="369332"/>
          </a:xfrm>
          <a:prstGeom prst="rect">
            <a:avLst/>
          </a:prstGeom>
          <a:noFill/>
        </p:spPr>
        <p:txBody>
          <a:bodyPr wrap="square" rtlCol="0">
            <a:spAutoFit/>
          </a:bodyPr>
          <a:lstStyle/>
          <a:p>
            <a:pPr algn="ctr"/>
            <a:r>
              <a:rPr lang="fr-FR" dirty="0">
                <a:solidFill>
                  <a:srgbClr val="FF0000"/>
                </a:solidFill>
              </a:rPr>
              <a:t>(Étapes </a:t>
            </a:r>
            <a:r>
              <a:rPr lang="fr-FR" dirty="0">
                <a:solidFill>
                  <a:srgbClr val="C00000"/>
                </a:solidFill>
              </a:rPr>
              <a:t>1</a:t>
            </a:r>
            <a:r>
              <a:rPr lang="fr-FR" dirty="0">
                <a:solidFill>
                  <a:srgbClr val="FF0000"/>
                </a:solidFill>
              </a:rPr>
              <a:t>,2,</a:t>
            </a:r>
            <a:r>
              <a:rPr lang="fr-FR" dirty="0">
                <a:solidFill>
                  <a:srgbClr val="FFC000"/>
                </a:solidFill>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8</a:t>
            </a:fld>
            <a:endParaRPr lang="fr-FR" dirty="0"/>
          </a:p>
        </p:txBody>
      </p:sp>
      <p:pic>
        <p:nvPicPr>
          <p:cNvPr id="5" name="Image 4" descr="C:\Users\WINDOW~1\AppData\Local\Temp\logo billard 11.png"/>
          <p:cNvPicPr/>
          <p:nvPr/>
        </p:nvPicPr>
        <p:blipFill>
          <a:blip r:embed="rId2" cstate="print"/>
          <a:srcRect/>
          <a:stretch>
            <a:fillRect/>
          </a:stretch>
        </p:blipFill>
        <p:spPr bwMode="auto">
          <a:xfrm>
            <a:off x="179512" y="188640"/>
            <a:ext cx="1154430" cy="904464"/>
          </a:xfrm>
          <a:prstGeom prst="rect">
            <a:avLst/>
          </a:prstGeom>
          <a:noFill/>
          <a:ln w="9525">
            <a:noFill/>
            <a:miter lim="800000"/>
            <a:headEnd/>
            <a:tailEnd/>
          </a:ln>
        </p:spPr>
      </p:pic>
      <p:graphicFrame>
        <p:nvGraphicFramePr>
          <p:cNvPr id="6" name="Tableau 5"/>
          <p:cNvGraphicFramePr>
            <a:graphicFrameLocks noGrp="1"/>
          </p:cNvGraphicFramePr>
          <p:nvPr/>
        </p:nvGraphicFramePr>
        <p:xfrm>
          <a:off x="755576" y="1268757"/>
          <a:ext cx="7704855" cy="5210749"/>
        </p:xfrm>
        <a:graphic>
          <a:graphicData uri="http://schemas.openxmlformats.org/drawingml/2006/table">
            <a:tbl>
              <a:tblPr/>
              <a:tblGrid>
                <a:gridCol w="237671">
                  <a:extLst>
                    <a:ext uri="{9D8B030D-6E8A-4147-A177-3AD203B41FA5}">
                      <a16:colId xmlns:a16="http://schemas.microsoft.com/office/drawing/2014/main" val="20000"/>
                    </a:ext>
                  </a:extLst>
                </a:gridCol>
                <a:gridCol w="2670555">
                  <a:extLst>
                    <a:ext uri="{9D8B030D-6E8A-4147-A177-3AD203B41FA5}">
                      <a16:colId xmlns:a16="http://schemas.microsoft.com/office/drawing/2014/main" val="20001"/>
                    </a:ext>
                  </a:extLst>
                </a:gridCol>
                <a:gridCol w="626587">
                  <a:extLst>
                    <a:ext uri="{9D8B030D-6E8A-4147-A177-3AD203B41FA5}">
                      <a16:colId xmlns:a16="http://schemas.microsoft.com/office/drawing/2014/main" val="20002"/>
                    </a:ext>
                  </a:extLst>
                </a:gridCol>
                <a:gridCol w="4170042">
                  <a:extLst>
                    <a:ext uri="{9D8B030D-6E8A-4147-A177-3AD203B41FA5}">
                      <a16:colId xmlns:a16="http://schemas.microsoft.com/office/drawing/2014/main" val="20003"/>
                    </a:ext>
                  </a:extLst>
                </a:gridCol>
              </a:tblGrid>
              <a:tr h="896070">
                <a:tc>
                  <a:txBody>
                    <a:bodyPr/>
                    <a:lstStyle/>
                    <a:p>
                      <a:pPr algn="l" fontAlgn="b"/>
                      <a:r>
                        <a:rPr lang="fr-FR" sz="7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800" b="1" i="0" u="none" strike="noStrike" dirty="0">
                          <a:solidFill>
                            <a:srgbClr val="FF8080"/>
                          </a:solidFill>
                          <a:latin typeface="Calibri"/>
                        </a:rPr>
                        <a:t>Évaluation vie et matériel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l" fontAlgn="b"/>
                      <a:r>
                        <a:rPr lang="fr-FR" sz="9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fr-FR" sz="700" b="1" i="0" u="none" strike="noStrike" dirty="0">
                          <a:solidFill>
                            <a:srgbClr val="DD0806"/>
                          </a:solidFill>
                          <a:latin typeface="Calibri"/>
                        </a:rPr>
                        <a:t>Guide pour remplir votre auto-diagnostic.</a:t>
                      </a:r>
                      <a:br>
                        <a:rPr lang="fr-FR" sz="700" b="1" i="0" u="none" strike="noStrike" dirty="0">
                          <a:solidFill>
                            <a:srgbClr val="DD0806"/>
                          </a:solidFill>
                          <a:latin typeface="Calibri"/>
                        </a:rPr>
                      </a:br>
                      <a:r>
                        <a:rPr lang="fr-FR" sz="700" b="1" i="0" u="none" strike="noStrike" dirty="0">
                          <a:solidFill>
                            <a:srgbClr val="DD0806"/>
                          </a:solidFill>
                          <a:latin typeface="Calibri"/>
                        </a:rPr>
                        <a:t>Il s'agit de mesurer les éléments et les actions qui fondent la qualité des prestations offertes par votre club. Prenez le temps de bien lire chaque ligne et de répondre en vérifiant quelques données parmi vos adhérents ou votre comptabilité.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804">
                <a:tc>
                  <a:txBody>
                    <a:bodyPr/>
                    <a:lstStyle/>
                    <a:p>
                      <a:pPr algn="l" fontAlgn="b"/>
                      <a:r>
                        <a:rPr lang="fr-FR" sz="7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1" i="0" u="none" strike="noStrike" dirty="0">
                          <a:solidFill>
                            <a:srgbClr val="000000"/>
                          </a:solidFill>
                          <a:latin typeface="Calibri"/>
                        </a:rPr>
                        <a:t>Thèmes et intitulés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dirty="0">
                          <a:solidFill>
                            <a:srgbClr val="000000"/>
                          </a:solidFill>
                          <a:latin typeface="Calibri"/>
                        </a:rPr>
                        <a:t>Note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0001"/>
                  </a:ext>
                </a:extLst>
              </a:tr>
              <a:tr h="195575">
                <a:tc>
                  <a:txBody>
                    <a:bodyPr/>
                    <a:lstStyle/>
                    <a:p>
                      <a:pPr algn="l" fontAlgn="b"/>
                      <a:r>
                        <a:rPr lang="fr-FR" sz="7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dirty="0">
                          <a:solidFill>
                            <a:srgbClr val="FF8080"/>
                          </a:solidFill>
                          <a:latin typeface="Calibri"/>
                        </a:rPr>
                        <a:t>Administration et vie statutaire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9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8758">
                <a:tc>
                  <a:txBody>
                    <a:bodyPr/>
                    <a:lstStyle/>
                    <a:p>
                      <a:pPr algn="ctr" fontAlgn="ctr"/>
                      <a:r>
                        <a:rPr lang="fr-FR" sz="700" b="0" i="0" u="none" strike="noStrike" dirty="0">
                          <a:solidFill>
                            <a:srgbClr val="000000"/>
                          </a:solidFill>
                          <a:latin typeface="Calibri"/>
                        </a:rPr>
                        <a:t>1a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dirty="0">
                          <a:solidFill>
                            <a:srgbClr val="000000"/>
                          </a:solidFill>
                          <a:latin typeface="Calibri"/>
                        </a:rPr>
                        <a:t>Envoi de documents à la préfecture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333333"/>
                          </a:solidFill>
                          <a:latin typeface="Calibri"/>
                        </a:rPr>
                        <a:t>oui = 4 points (Obligation pour toute association de faire parvenir le PV d'AG et la composition du bureau de l'association à la préfecture)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218144">
                <a:tc>
                  <a:txBody>
                    <a:bodyPr/>
                    <a:lstStyle/>
                    <a:p>
                      <a:pPr algn="ctr" fontAlgn="ctr"/>
                      <a:r>
                        <a:rPr lang="fr-FR" sz="700" b="0" i="0" u="none" strike="noStrike" dirty="0">
                          <a:solidFill>
                            <a:srgbClr val="000000"/>
                          </a:solidFill>
                          <a:latin typeface="Calibri"/>
                        </a:rPr>
                        <a:t>2a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dirty="0">
                          <a:solidFill>
                            <a:srgbClr val="000000"/>
                          </a:solidFill>
                          <a:latin typeface="Calibri"/>
                        </a:rPr>
                        <a:t>L'assemblée générale est organisée chaque année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333333"/>
                          </a:solidFill>
                          <a:latin typeface="Calibri"/>
                        </a:rPr>
                        <a:t>oui= 4 points (Obligation d'une AG par an, respectez vous vos statuts sur ce point?)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5575">
                <a:tc>
                  <a:txBody>
                    <a:bodyPr/>
                    <a:lstStyle/>
                    <a:p>
                      <a:pPr algn="ctr" fontAlgn="ctr"/>
                      <a:r>
                        <a:rPr lang="fr-FR" sz="700" b="0" i="0" u="none" strike="noStrike" dirty="0">
                          <a:solidFill>
                            <a:srgbClr val="000000"/>
                          </a:solidFill>
                          <a:latin typeface="Calibri"/>
                        </a:rPr>
                        <a:t>3a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dirty="0">
                          <a:solidFill>
                            <a:srgbClr val="000000"/>
                          </a:solidFill>
                          <a:latin typeface="Calibri"/>
                        </a:rPr>
                        <a:t>Organisation des élections conformes aux statuts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333333"/>
                          </a:solidFill>
                          <a:latin typeface="Calibri"/>
                        </a:rPr>
                        <a:t>oui=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5"/>
                  </a:ext>
                </a:extLst>
              </a:tr>
              <a:tr h="195575">
                <a:tc>
                  <a:txBody>
                    <a:bodyPr/>
                    <a:lstStyle/>
                    <a:p>
                      <a:pPr algn="ctr" fontAlgn="ctr"/>
                      <a:r>
                        <a:rPr lang="fr-FR" sz="700" b="0" i="0" u="none" strike="noStrike" dirty="0">
                          <a:solidFill>
                            <a:srgbClr val="000000"/>
                          </a:solidFill>
                          <a:latin typeface="Calibri"/>
                        </a:rPr>
                        <a:t>4a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dirty="0">
                          <a:solidFill>
                            <a:srgbClr val="000000"/>
                          </a:solidFill>
                          <a:latin typeface="Calibri"/>
                        </a:rPr>
                        <a:t>Compte Rendu Bureau et CD fait et affiché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solidFill>
                            <a:srgbClr val="333333"/>
                          </a:solidFill>
                          <a:latin typeface="Calibri"/>
                        </a:rPr>
                        <a:t>Fait et à jour = 2 points,   fait et affiché dans la semaine suivant la réunion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4585">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dirty="0">
                          <a:solidFill>
                            <a:srgbClr val="808080"/>
                          </a:solidFill>
                          <a:latin typeface="Calibri"/>
                        </a:rPr>
                        <a:t>Administration et vie statutaire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7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dirty="0">
                          <a:solidFill>
                            <a:srgbClr val="FFFFFF"/>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7"/>
                  </a:ext>
                </a:extLst>
              </a:tr>
              <a:tr h="195575">
                <a:tc>
                  <a:txBody>
                    <a:bodyPr/>
                    <a:lstStyle/>
                    <a:p>
                      <a:pPr algn="ctr" fontAlgn="ctr"/>
                      <a:r>
                        <a:rPr lang="fr-FR" sz="700" b="0" i="0" u="none" strike="noStrike" dirty="0">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dirty="0">
                          <a:solidFill>
                            <a:srgbClr val="FF8080"/>
                          </a:solidFill>
                          <a:latin typeface="Calibri"/>
                        </a:rPr>
                        <a:t>Finances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9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dirty="0">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5606">
                <a:tc>
                  <a:txBody>
                    <a:bodyPr/>
                    <a:lstStyle/>
                    <a:p>
                      <a:pPr algn="ctr" fontAlgn="ctr"/>
                      <a:r>
                        <a:rPr lang="fr-FR" sz="700" b="0" i="0" u="none" strike="noStrike" dirty="0">
                          <a:solidFill>
                            <a:srgbClr val="000000"/>
                          </a:solidFill>
                          <a:latin typeface="Calibri"/>
                        </a:rPr>
                        <a:t>5a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Résultats  des 3 derniers exercices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333333"/>
                          </a:solidFill>
                          <a:latin typeface="Calibri"/>
                        </a:rPr>
                        <a:t>tous négatifs sur les 3 dernières années = 0, 1 exercice négatif sur les 3 dernières années = 2 points,  tous positifs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9"/>
                  </a:ext>
                </a:extLst>
              </a:tr>
              <a:tr h="318826">
                <a:tc>
                  <a:txBody>
                    <a:bodyPr/>
                    <a:lstStyle/>
                    <a:p>
                      <a:pPr algn="ctr" fontAlgn="ctr"/>
                      <a:r>
                        <a:rPr lang="fr-FR" sz="700" b="0" i="0" u="none" strike="noStrike" dirty="0">
                          <a:solidFill>
                            <a:srgbClr val="000000"/>
                          </a:solidFill>
                          <a:latin typeface="Calibri"/>
                        </a:rPr>
                        <a:t>6a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Réserve (liquidité + placements divers)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dirty="0">
                          <a:solidFill>
                            <a:srgbClr val="333333"/>
                          </a:solidFill>
                          <a:latin typeface="Calibri"/>
                        </a:rPr>
                        <a:t>moins de 10 % du dernier compte de résultats = 0, moins de 25 % ou plus de 100 %= 2 points, de 50 % ou plus de 70 % = 3 points, 50 à 70 %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4338">
                <a:tc>
                  <a:txBody>
                    <a:bodyPr/>
                    <a:lstStyle/>
                    <a:p>
                      <a:pPr algn="ctr" fontAlgn="ctr"/>
                      <a:r>
                        <a:rPr lang="fr-FR" sz="700" b="0" i="0" u="none" strike="noStrike" dirty="0">
                          <a:solidFill>
                            <a:srgbClr val="FF0000"/>
                          </a:solidFill>
                          <a:latin typeface="Calibri"/>
                        </a:rPr>
                        <a:t>7a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Avez-vous régulièrement des  subventions ou des avantages en nature (loyer, </a:t>
                      </a:r>
                      <a:r>
                        <a:rPr lang="fr-FR" sz="600" b="0" i="0" u="none" strike="noStrike" dirty="0" err="1">
                          <a:solidFill>
                            <a:srgbClr val="000000"/>
                          </a:solidFill>
                          <a:latin typeface="Calibri"/>
                        </a:rPr>
                        <a:t>electricité</a:t>
                      </a:r>
                      <a:r>
                        <a:rPr lang="fr-FR" sz="600" b="0" i="0" u="none" strike="noStrike" dirty="0">
                          <a:solidFill>
                            <a:srgbClr val="000000"/>
                          </a:solidFill>
                          <a:latin typeface="Calibri"/>
                        </a:rPr>
                        <a:t>,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1"/>
                  </a:ext>
                </a:extLst>
              </a:tr>
              <a:tr h="184585">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a:solidFill>
                            <a:srgbClr val="808080"/>
                          </a:solidFill>
                          <a:latin typeface="Calibri"/>
                        </a:rPr>
                        <a:t>Finances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195575">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solidFill>
                            <a:srgbClr val="FF8080"/>
                          </a:solidFill>
                          <a:latin typeface="Calibri"/>
                        </a:rPr>
                        <a:t>Vie associative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9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700" b="0" i="0" u="none" strike="noStrike">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5575">
                <a:tc>
                  <a:txBody>
                    <a:bodyPr/>
                    <a:lstStyle/>
                    <a:p>
                      <a:pPr algn="ctr" fontAlgn="ctr"/>
                      <a:r>
                        <a:rPr lang="fr-FR" sz="700" b="0" i="0" u="none" strike="noStrike">
                          <a:solidFill>
                            <a:srgbClr val="FF0000"/>
                          </a:solidFill>
                          <a:latin typeface="Calibri"/>
                        </a:rPr>
                        <a:t>8a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Niveau de participation à L'AG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pas d'AG = 0 point, plus de 40 % = 2 points, plus de 60 % = 4 points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9754">
                <a:tc>
                  <a:txBody>
                    <a:bodyPr/>
                    <a:lstStyle/>
                    <a:p>
                      <a:pPr algn="ctr" fontAlgn="ctr"/>
                      <a:r>
                        <a:rPr lang="fr-FR" sz="700" b="0" i="0" u="none" strike="noStrike">
                          <a:solidFill>
                            <a:srgbClr val="000000"/>
                          </a:solidFill>
                          <a:latin typeface="Calibri"/>
                        </a:rPr>
                        <a:t>9a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Age moyen du bureau et du 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plus de 60 ans = 0 point,  entre 50 et 60 ans = 2 points, moins de 50 ans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68484">
                <a:tc>
                  <a:txBody>
                    <a:bodyPr/>
                    <a:lstStyle/>
                    <a:p>
                      <a:pPr algn="ctr" fontAlgn="ctr"/>
                      <a:r>
                        <a:rPr lang="fr-FR" sz="700" b="0" i="0" u="none" strike="noStrike">
                          <a:solidFill>
                            <a:srgbClr val="000000"/>
                          </a:solidFill>
                          <a:latin typeface="Calibri"/>
                        </a:rPr>
                        <a:t>10a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a des élus au Comité Départemental, de la Ligue ou de la FFB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non = 0,  oui = 4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5575">
                <a:tc>
                  <a:txBody>
                    <a:bodyPr/>
                    <a:lstStyle/>
                    <a:p>
                      <a:pPr algn="ctr" fontAlgn="ctr"/>
                      <a:r>
                        <a:rPr lang="fr-FR" sz="700" b="0" i="0" u="none" strike="noStrike">
                          <a:solidFill>
                            <a:srgbClr val="FF0000"/>
                          </a:solidFill>
                          <a:latin typeface="Calibri"/>
                        </a:rPr>
                        <a:t>11a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Liste (ou trombinoscope) des adhérents affichée et tenue à jour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000000"/>
                          </a:solidFill>
                          <a:latin typeface="Calibri"/>
                        </a:rPr>
                        <a:t>non = 0,  oui = 4 points (photos des dirigeants)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4585">
                <a:tc>
                  <a:txBody>
                    <a:bodyPr/>
                    <a:lstStyle/>
                    <a:p>
                      <a:pPr algn="ctr" fontAlgn="ctr"/>
                      <a:r>
                        <a:rPr lang="fr-FR" sz="700" b="0" i="0" u="none" strike="noStrike">
                          <a:solidFill>
                            <a:srgbClr val="000000"/>
                          </a:solidFill>
                          <a:latin typeface="Calibri"/>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a:solidFill>
                            <a:srgbClr val="808080"/>
                          </a:solidFill>
                          <a:latin typeface="Calibri"/>
                        </a:rPr>
                        <a:t>Vie associative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dirty="0">
                          <a:solidFill>
                            <a:srgbClr val="FFFFFF"/>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05/09/2021</a:t>
            </a:r>
          </a:p>
        </p:txBody>
      </p:sp>
      <p:sp>
        <p:nvSpPr>
          <p:cNvPr id="3" name="Espace réservé du pied de page 2"/>
          <p:cNvSpPr>
            <a:spLocks noGrp="1"/>
          </p:cNvSpPr>
          <p:nvPr>
            <p:ph type="ftr" sz="quarter" idx="11"/>
          </p:nvPr>
        </p:nvSpPr>
        <p:spPr/>
        <p:txBody>
          <a:bodyPr/>
          <a:lstStyle/>
          <a:p>
            <a:pPr algn="ctr"/>
            <a:r>
              <a:rPr lang="fr-FR" dirty="0"/>
              <a:t>Colloque L.N.B.</a:t>
            </a:r>
          </a:p>
        </p:txBody>
      </p:sp>
      <p:sp>
        <p:nvSpPr>
          <p:cNvPr id="4" name="Espace réservé du numéro de diapositive 3"/>
          <p:cNvSpPr>
            <a:spLocks noGrp="1"/>
          </p:cNvSpPr>
          <p:nvPr>
            <p:ph type="sldNum" sz="quarter" idx="12"/>
          </p:nvPr>
        </p:nvSpPr>
        <p:spPr/>
        <p:txBody>
          <a:bodyPr/>
          <a:lstStyle/>
          <a:p>
            <a:fld id="{88FC63B9-B3E2-49CE-83DF-38F01D793B85}" type="slidenum">
              <a:rPr lang="fr-FR" smtClean="0"/>
              <a:pPr/>
              <a:t>9</a:t>
            </a:fld>
            <a:endParaRPr lang="fr-FR"/>
          </a:p>
        </p:txBody>
      </p:sp>
      <p:pic>
        <p:nvPicPr>
          <p:cNvPr id="5" name="Image 4" descr="C:\Users\WINDOW~1\AppData\Local\Temp\logo billard 11.png"/>
          <p:cNvPicPr/>
          <p:nvPr/>
        </p:nvPicPr>
        <p:blipFill>
          <a:blip r:embed="rId2" cstate="print"/>
          <a:srcRect/>
          <a:stretch>
            <a:fillRect/>
          </a:stretch>
        </p:blipFill>
        <p:spPr bwMode="auto">
          <a:xfrm>
            <a:off x="107504" y="188640"/>
            <a:ext cx="1154430" cy="904464"/>
          </a:xfrm>
          <a:prstGeom prst="rect">
            <a:avLst/>
          </a:prstGeom>
          <a:noFill/>
          <a:ln w="9525">
            <a:noFill/>
            <a:miter lim="800000"/>
            <a:headEnd/>
            <a:tailEnd/>
          </a:ln>
        </p:spPr>
      </p:pic>
      <p:graphicFrame>
        <p:nvGraphicFramePr>
          <p:cNvPr id="6" name="Tableau 5"/>
          <p:cNvGraphicFramePr>
            <a:graphicFrameLocks noGrp="1"/>
          </p:cNvGraphicFramePr>
          <p:nvPr/>
        </p:nvGraphicFramePr>
        <p:xfrm>
          <a:off x="539552" y="1052740"/>
          <a:ext cx="8064896" cy="5218703"/>
        </p:xfrm>
        <a:graphic>
          <a:graphicData uri="http://schemas.openxmlformats.org/drawingml/2006/table">
            <a:tbl>
              <a:tblPr/>
              <a:tblGrid>
                <a:gridCol w="312766">
                  <a:extLst>
                    <a:ext uri="{9D8B030D-6E8A-4147-A177-3AD203B41FA5}">
                      <a16:colId xmlns:a16="http://schemas.microsoft.com/office/drawing/2014/main" val="20000"/>
                    </a:ext>
                  </a:extLst>
                </a:gridCol>
                <a:gridCol w="3049469">
                  <a:extLst>
                    <a:ext uri="{9D8B030D-6E8A-4147-A177-3AD203B41FA5}">
                      <a16:colId xmlns:a16="http://schemas.microsoft.com/office/drawing/2014/main" val="20001"/>
                    </a:ext>
                  </a:extLst>
                </a:gridCol>
                <a:gridCol w="759575">
                  <a:extLst>
                    <a:ext uri="{9D8B030D-6E8A-4147-A177-3AD203B41FA5}">
                      <a16:colId xmlns:a16="http://schemas.microsoft.com/office/drawing/2014/main" val="20002"/>
                    </a:ext>
                  </a:extLst>
                </a:gridCol>
                <a:gridCol w="3943086">
                  <a:extLst>
                    <a:ext uri="{9D8B030D-6E8A-4147-A177-3AD203B41FA5}">
                      <a16:colId xmlns:a16="http://schemas.microsoft.com/office/drawing/2014/main" val="20003"/>
                    </a:ext>
                  </a:extLst>
                </a:gridCol>
              </a:tblGrid>
              <a:tr h="889068">
                <a:tc>
                  <a:txBody>
                    <a:bodyPr/>
                    <a:lstStyle/>
                    <a:p>
                      <a:pPr algn="l" fontAlgn="b"/>
                      <a:r>
                        <a:rPr lang="fr-FR" sz="7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800" b="1" i="0" u="none" strike="noStrike" dirty="0">
                          <a:solidFill>
                            <a:srgbClr val="FF8080"/>
                          </a:solidFill>
                          <a:latin typeface="Calibri"/>
                        </a:rPr>
                        <a:t>Évaluation de votre activité sportive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10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fr-FR" sz="700" b="1" i="0" u="none" strike="noStrike">
                          <a:solidFill>
                            <a:srgbClr val="DD0806"/>
                          </a:solidFill>
                          <a:latin typeface="Calibri"/>
                        </a:rPr>
                        <a:t>Guide pour remplir votre auto-diagnostic.</a:t>
                      </a:r>
                      <a:br>
                        <a:rPr lang="fr-FR" sz="700" b="1" i="0" u="none" strike="noStrike">
                          <a:solidFill>
                            <a:srgbClr val="DD0806"/>
                          </a:solidFill>
                          <a:latin typeface="Calibri"/>
                        </a:rPr>
                      </a:br>
                      <a:r>
                        <a:rPr lang="fr-FR" sz="700" b="1" i="0" u="none" strike="noStrike">
                          <a:solidFill>
                            <a:srgbClr val="DD0806"/>
                          </a:solidFill>
                          <a:latin typeface="Calibri"/>
                        </a:rPr>
                        <a:t>Il s'agit de mesurer les éléments et les actions qui fondent la qualité des prestations offertes par votre club. Prenez le temps de bien lire chaque ligne et de répondre en vérifiant quelques données parmi vos adhérents ou votre comptabilité.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6471">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1" i="0" u="none" strike="noStrike">
                          <a:solidFill>
                            <a:srgbClr val="000000"/>
                          </a:solidFill>
                          <a:latin typeface="Calibri"/>
                        </a:rPr>
                        <a:t>Thèmes et intitulés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0001"/>
                  </a:ext>
                </a:extLst>
              </a:tr>
              <a:tr h="22476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solidFill>
                            <a:srgbClr val="FF8080"/>
                          </a:solidFill>
                          <a:latin typeface="Calibri"/>
                        </a:rPr>
                        <a:t>Participation au collectif Ligue et 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6388">
                <a:tc>
                  <a:txBody>
                    <a:bodyPr/>
                    <a:lstStyle/>
                    <a:p>
                      <a:pPr algn="ctr" fontAlgn="ctr"/>
                      <a:r>
                        <a:rPr lang="fr-FR" sz="700" b="0" i="0" u="none" strike="noStrike">
                          <a:solidFill>
                            <a:srgbClr val="000000"/>
                          </a:solidFill>
                          <a:latin typeface="Calibri"/>
                        </a:rPr>
                        <a:t>1b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a un responsable sportif autre que le président, tresorier ou secrétaire.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333333"/>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224765">
                <a:tc>
                  <a:txBody>
                    <a:bodyPr/>
                    <a:lstStyle/>
                    <a:p>
                      <a:pPr algn="ctr" fontAlgn="ctr"/>
                      <a:r>
                        <a:rPr lang="fr-FR" sz="700" b="0" i="0" u="none" strike="noStrike">
                          <a:solidFill>
                            <a:srgbClr val="000000"/>
                          </a:solidFill>
                          <a:latin typeface="Calibri"/>
                        </a:rPr>
                        <a:t>2b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a un ou plusieurs bénévole(s) à la CS de la ligue.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15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a:solidFill>
                            <a:srgbClr val="808080"/>
                          </a:solidFill>
                          <a:latin typeface="Calibri"/>
                        </a:rPr>
                        <a:t>Participation au collectif ligue et 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5"/>
                  </a:ext>
                </a:extLst>
              </a:tr>
              <a:tr h="22476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solidFill>
                            <a:srgbClr val="FF8080"/>
                          </a:solidFill>
                          <a:latin typeface="Calibri"/>
                        </a:rPr>
                        <a:t>Nombre et niveau des compétiteurs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8894">
                <a:tc>
                  <a:txBody>
                    <a:bodyPr/>
                    <a:lstStyle/>
                    <a:p>
                      <a:pPr algn="ctr" fontAlgn="ctr"/>
                      <a:r>
                        <a:rPr lang="fr-FR" sz="700" b="0" i="0" u="none" strike="noStrike">
                          <a:solidFill>
                            <a:srgbClr val="000000"/>
                          </a:solidFill>
                          <a:latin typeface="Calibri"/>
                        </a:rPr>
                        <a:t>3b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Part des compétiteurs dans les licenciés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333333"/>
                          </a:solidFill>
                          <a:latin typeface="Calibri"/>
                        </a:rPr>
                        <a:t>- de 15  % = 0, + de 15 %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7"/>
                  </a:ext>
                </a:extLst>
              </a:tr>
              <a:tr h="306345">
                <a:tc>
                  <a:txBody>
                    <a:bodyPr/>
                    <a:lstStyle/>
                    <a:p>
                      <a:pPr algn="ctr" fontAlgn="ctr"/>
                      <a:r>
                        <a:rPr lang="fr-FR" sz="700" b="0" i="0" u="none" strike="noStrike">
                          <a:solidFill>
                            <a:srgbClr val="000000"/>
                          </a:solidFill>
                          <a:latin typeface="Calibri"/>
                        </a:rPr>
                        <a:t>4b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0" i="0" u="none" strike="noStrike" dirty="0">
                          <a:solidFill>
                            <a:srgbClr val="000000"/>
                          </a:solidFill>
                          <a:latin typeface="Calibri"/>
                        </a:rPr>
                        <a:t>Le club a un joueur de niveau national ou international.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900" b="0" i="0" u="none" strike="noStrike" dirty="0">
                          <a:solidFill>
                            <a:srgbClr val="333333"/>
                          </a:solidFill>
                          <a:latin typeface="Calibri"/>
                        </a:rPr>
                        <a:t>non = 0, oui = 2, puis 1 point par joueur supplémentaire (total maximum 10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24765">
                <a:tc>
                  <a:txBody>
                    <a:bodyPr/>
                    <a:lstStyle/>
                    <a:p>
                      <a:pPr algn="ctr" fontAlgn="ctr"/>
                      <a:r>
                        <a:rPr lang="fr-FR" sz="700" b="0" i="0" u="none" strike="noStrike">
                          <a:solidFill>
                            <a:srgbClr val="000000"/>
                          </a:solidFill>
                          <a:latin typeface="Calibri"/>
                        </a:rPr>
                        <a:t>5b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dirty="0">
                          <a:solidFill>
                            <a:srgbClr val="000000"/>
                          </a:solidFill>
                          <a:latin typeface="Calibri"/>
                        </a:rPr>
                        <a:t>Le club a des joueurs en catégories régionales.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dirty="0">
                          <a:solidFill>
                            <a:srgbClr val="333333"/>
                          </a:solidFill>
                          <a:latin typeface="Calibri"/>
                        </a:rPr>
                        <a:t>0 = - de 15  %, 2 = entre 15 et 30 %,  4 = + de 30 % (de l'effectif de compétiteurs)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9"/>
                  </a:ext>
                </a:extLst>
              </a:tr>
              <a:tr h="224765">
                <a:tc>
                  <a:txBody>
                    <a:bodyPr/>
                    <a:lstStyle/>
                    <a:p>
                      <a:pPr algn="ctr" fontAlgn="ctr"/>
                      <a:r>
                        <a:rPr lang="fr-FR" sz="700" b="0" i="0" u="none" strike="noStrike">
                          <a:solidFill>
                            <a:srgbClr val="000000"/>
                          </a:solidFill>
                          <a:latin typeface="Calibri"/>
                        </a:rPr>
                        <a:t>6b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Part de jeunes (- de 21 ans) dans les compétiteurs.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 de 5 % = 0, entre 5 et 20 % = 2 ,  + de 20 % =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24765">
                <a:tc>
                  <a:txBody>
                    <a:bodyPr/>
                    <a:lstStyle/>
                    <a:p>
                      <a:pPr algn="ctr" fontAlgn="ctr"/>
                      <a:r>
                        <a:rPr lang="fr-FR" sz="700" b="0" i="0" u="none" strike="noStrike">
                          <a:solidFill>
                            <a:srgbClr val="000000"/>
                          </a:solidFill>
                          <a:latin typeface="Calibri"/>
                        </a:rPr>
                        <a:t>7b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Part des féminines dans les compétiteurs.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333333"/>
                          </a:solidFill>
                          <a:latin typeface="Calibri"/>
                        </a:rPr>
                        <a:t>- de 5  % = 0, entre 5 et 20 % = 2 ,  + de 20 % = 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1"/>
                  </a:ext>
                </a:extLst>
              </a:tr>
              <a:tr h="17315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a:solidFill>
                            <a:srgbClr val="808080"/>
                          </a:solidFill>
                          <a:latin typeface="Calibri"/>
                        </a:rPr>
                        <a:t>Nombre et niveau des compétiteurs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224765">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solidFill>
                            <a:srgbClr val="FF8080"/>
                          </a:solidFill>
                          <a:latin typeface="Calibri"/>
                        </a:rPr>
                        <a:t>Résultats sportifs des 3 dernières années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24765">
                <a:tc>
                  <a:txBody>
                    <a:bodyPr/>
                    <a:lstStyle/>
                    <a:p>
                      <a:pPr algn="ctr" fontAlgn="ctr"/>
                      <a:r>
                        <a:rPr lang="fr-FR" sz="700" b="0" i="0" u="none" strike="noStrike">
                          <a:solidFill>
                            <a:srgbClr val="FF0000"/>
                          </a:solidFill>
                          <a:latin typeface="Calibri"/>
                        </a:rPr>
                        <a:t>8b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La club a un champion de France, d'Europe ou du Monde.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404040"/>
                          </a:solidFill>
                          <a:latin typeface="Calibri"/>
                        </a:rPr>
                        <a:t>non = 0, oui = 4 (titre obtenu sous les couleurs du club)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4"/>
                  </a:ext>
                </a:extLst>
              </a:tr>
              <a:tr h="224765">
                <a:tc>
                  <a:txBody>
                    <a:bodyPr/>
                    <a:lstStyle/>
                    <a:p>
                      <a:pPr algn="ctr" fontAlgn="ctr"/>
                      <a:r>
                        <a:rPr lang="fr-FR" sz="700" b="0" i="0" u="none" strike="noStrike">
                          <a:solidFill>
                            <a:srgbClr val="000000"/>
                          </a:solidFill>
                          <a:latin typeface="Calibri"/>
                        </a:rPr>
                        <a:t>9b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participe au CF par équipes.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24765">
                <a:tc>
                  <a:txBody>
                    <a:bodyPr/>
                    <a:lstStyle/>
                    <a:p>
                      <a:pPr algn="ctr" fontAlgn="ctr"/>
                      <a:r>
                        <a:rPr lang="fr-FR" sz="700" b="0" i="0" u="none" strike="noStrike">
                          <a:solidFill>
                            <a:srgbClr val="000000"/>
                          </a:solidFill>
                          <a:latin typeface="Calibri"/>
                        </a:rPr>
                        <a:t>10b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a un champion régional.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fr-FR" sz="600" b="0" i="0" u="none" strike="noStrike">
                          <a:solidFill>
                            <a:srgbClr val="333333"/>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6"/>
                  </a:ext>
                </a:extLst>
              </a:tr>
              <a:tr h="224765">
                <a:tc>
                  <a:txBody>
                    <a:bodyPr/>
                    <a:lstStyle/>
                    <a:p>
                      <a:pPr algn="ctr" fontAlgn="ctr"/>
                      <a:r>
                        <a:rPr lang="fr-FR" sz="700" b="0" i="0" u="none" strike="noStrike">
                          <a:solidFill>
                            <a:srgbClr val="000000"/>
                          </a:solidFill>
                          <a:latin typeface="Calibri"/>
                        </a:rPr>
                        <a:t>11b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600" b="0" i="0" u="none" strike="noStrike">
                          <a:solidFill>
                            <a:srgbClr val="000000"/>
                          </a:solidFill>
                          <a:latin typeface="Calibri"/>
                        </a:rPr>
                        <a:t>Le club a un champion de district.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solidFill>
                            <a:srgbClr val="333333"/>
                          </a:solidFill>
                          <a:latin typeface="Calibri"/>
                        </a:rPr>
                        <a:t>non = 0, oui =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152">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700" b="1" i="0" u="none" strike="noStrike">
                          <a:solidFill>
                            <a:srgbClr val="808080"/>
                          </a:solidFill>
                          <a:latin typeface="Calibri"/>
                        </a:rPr>
                        <a:t>Résultats sportifs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fr-FR" sz="7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700" b="1" i="0" u="none" strike="noStrike">
                          <a:solidFill>
                            <a:srgbClr val="FFFFFF"/>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18"/>
                  </a:ext>
                </a:extLst>
              </a:tr>
              <a:tr h="319666">
                <a:tc>
                  <a:txBody>
                    <a:bodyPr/>
                    <a:lstStyle/>
                    <a:p>
                      <a:pPr algn="l" fontAlgn="b"/>
                      <a:r>
                        <a:rPr lang="fr-FR" sz="7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1" i="0" u="none" strike="noStrike">
                          <a:solidFill>
                            <a:srgbClr val="FF8080"/>
                          </a:solidFill>
                          <a:latin typeface="Calibri"/>
                        </a:rPr>
                        <a:t>Organisation de manifestations sportives ces 3 dernières années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0000"/>
                    </a:solidFill>
                  </a:tcPr>
                </a:tc>
                <a:tc>
                  <a:txBody>
                    <a:bodyPr/>
                    <a:lstStyle/>
                    <a:p>
                      <a:pPr algn="ctr" fontAlgn="ctr"/>
                      <a:r>
                        <a:rPr lang="fr-FR" sz="7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500" b="0" i="0" u="none" strike="noStrike" dirty="0">
                          <a:solidFill>
                            <a:srgbClr val="80808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908</TotalTime>
  <Words>5525</Words>
  <Application>Microsoft Office PowerPoint</Application>
  <PresentationFormat>Affichage à l'écran (4:3)</PresentationFormat>
  <Paragraphs>1482</Paragraphs>
  <Slides>34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Constantia</vt:lpstr>
      <vt:lpstr>Wingdings</vt:lpstr>
      <vt:lpstr>Wingdings 2</vt:lpstr>
      <vt:lpstr>Débit</vt:lpstr>
      <vt:lpstr>Colloque L.N.B.</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L.N.B.</dc:title>
  <dc:creator>Jean Claude</dc:creator>
  <cp:lastModifiedBy>LEBOURGEOIS PHILIPPE</cp:lastModifiedBy>
  <cp:revision>135</cp:revision>
  <dcterms:created xsi:type="dcterms:W3CDTF">2020-11-26T12:59:50Z</dcterms:created>
  <dcterms:modified xsi:type="dcterms:W3CDTF">2021-08-20T08:17:17Z</dcterms:modified>
</cp:coreProperties>
</file>